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media/image12.svg" ContentType="image/svg+xml"/>
  <Override PartName="/ppt/media/image14.svg" ContentType="image/svg+xml"/>
  <Override PartName="/ppt/media/image16.svg" ContentType="image/svg+xml"/>
  <Override PartName="/ppt/media/image18.svg" ContentType="image/svg+xml"/>
  <Override PartName="/ppt/media/image2.svg" ContentType="image/svg+xml"/>
  <Override PartName="/ppt/media/image21.svg" ContentType="image/svg+xml"/>
  <Override PartName="/ppt/media/image23.svg" ContentType="image/svg+xml"/>
  <Override PartName="/ppt/media/image25.svg" ContentType="image/svg+xml"/>
  <Override PartName="/ppt/media/image31.svg" ContentType="image/svg+xml"/>
  <Override PartName="/ppt/media/image4.svg" ContentType="image/svg+xml"/>
  <Override PartName="/ppt/media/image7.svg" ContentType="image/svg+xml"/>
  <Override PartName="/ppt/media/image9.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Lst>
  <p:sldSz cx="18288000" cy="10287000"/>
  <p:notesSz cx="6858000" cy="9144000"/>
  <p:embeddedFontLst>
    <p:embeddedFont>
      <p:font typeface="Inter Bold" panose="020B0802030000000004"/>
      <p:bold r:id="rId13"/>
    </p:embeddedFont>
    <p:embeddedFont>
      <p:font typeface="Inter" panose="020B0502030000000004"/>
      <p:regular r:id="rId14"/>
    </p:embeddedFont>
    <p:embeddedFont>
      <p:font typeface="Calibri" panose="020F0502020204030204" charset="0"/>
      <p:regular r:id="rId15"/>
      <p:bold r:id="rId16"/>
      <p:italic r:id="rId17"/>
      <p:boldItalic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font" Target="fonts/font6.fntdata"/><Relationship Id="rId17" Type="http://schemas.openxmlformats.org/officeDocument/2006/relationships/font" Target="fonts/font5.fntdata"/><Relationship Id="rId16" Type="http://schemas.openxmlformats.org/officeDocument/2006/relationships/font" Target="fonts/font4.fntdata"/><Relationship Id="rId15" Type="http://schemas.openxmlformats.org/officeDocument/2006/relationships/font" Target="fonts/font3.fntdata"/><Relationship Id="rId14" Type="http://schemas.openxmlformats.org/officeDocument/2006/relationships/font" Target="fonts/font2.fntdata"/><Relationship Id="rId13" Type="http://schemas.openxmlformats.org/officeDocument/2006/relationships/font" Target="fonts/font1.fntdata"/><Relationship Id="rId12" Type="http://schemas.openxmlformats.org/officeDocument/2006/relationships/tableStyles" Target="tableStyles.xml"/><Relationship Id="rId11" Type="http://schemas.openxmlformats.org/officeDocument/2006/relationships/viewProps" Target="viewProps.xml"/><Relationship Id="rId10" Type="http://schemas.openxmlformats.org/officeDocument/2006/relationships/presProps" Target="presProps.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svg"/><Relationship Id="rId8" Type="http://schemas.openxmlformats.org/officeDocument/2006/relationships/image" Target="../media/image8.png"/><Relationship Id="rId7" Type="http://schemas.openxmlformats.org/officeDocument/2006/relationships/image" Target="../media/image7.svg"/><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0" Type="http://schemas.openxmlformats.org/officeDocument/2006/relationships/slideLayout" Target="../slideLayouts/slideLayout7.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image" Target="../media/image16.svg"/><Relationship Id="rId8" Type="http://schemas.openxmlformats.org/officeDocument/2006/relationships/image" Target="../media/image15.png"/><Relationship Id="rId7" Type="http://schemas.openxmlformats.org/officeDocument/2006/relationships/image" Target="../media/image14.svg"/><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3" Type="http://schemas.openxmlformats.org/officeDocument/2006/relationships/image" Target="../media/image7.svg"/><Relationship Id="rId2" Type="http://schemas.openxmlformats.org/officeDocument/2006/relationships/image" Target="../media/image6.png"/><Relationship Id="rId10" Type="http://schemas.openxmlformats.org/officeDocument/2006/relationships/slideLayout" Target="../slideLayouts/slideLayout7.xml"/><Relationship Id="rId1" Type="http://schemas.openxmlformats.org/officeDocument/2006/relationships/image" Target="../media/image10.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6.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1.svg"/><Relationship Id="rId3" Type="http://schemas.openxmlformats.org/officeDocument/2006/relationships/image" Target="../media/image30.png"/><Relationship Id="rId2" Type="http://schemas.openxmlformats.org/officeDocument/2006/relationships/image" Target="../media/image18.svg"/><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82D1B"/>
        </a:solidFill>
        <a:effectLst/>
      </p:bgPr>
    </p:bg>
    <p:spTree>
      <p:nvGrpSpPr>
        <p:cNvPr id="1" name=""/>
        <p:cNvGrpSpPr/>
        <p:nvPr/>
      </p:nvGrpSpPr>
      <p:grpSpPr>
        <a:xfrm>
          <a:off x="0" y="0"/>
          <a:ext cx="0" cy="0"/>
          <a:chOff x="0" y="0"/>
          <a:chExt cx="0" cy="0"/>
        </a:xfrm>
      </p:grpSpPr>
      <p:grpSp>
        <p:nvGrpSpPr>
          <p:cNvPr id="2" name="Group 2"/>
          <p:cNvGrpSpPr/>
          <p:nvPr/>
        </p:nvGrpSpPr>
        <p:grpSpPr>
          <a:xfrm rot="0">
            <a:off x="1028700" y="2225664"/>
            <a:ext cx="3745994" cy="374599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1E0F"/>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940"/>
                </a:lnSpc>
              </a:pPr>
            </a:p>
          </p:txBody>
        </p:sp>
      </p:grpSp>
      <p:sp>
        <p:nvSpPr>
          <p:cNvPr id="5" name="Freeform 5"/>
          <p:cNvSpPr/>
          <p:nvPr/>
        </p:nvSpPr>
        <p:spPr>
          <a:xfrm>
            <a:off x="-180290" y="5971659"/>
            <a:ext cx="4954985" cy="4315341"/>
          </a:xfrm>
          <a:custGeom>
            <a:avLst/>
            <a:gdLst/>
            <a:ahLst/>
            <a:cxnLst/>
            <a:rect l="l" t="t" r="r" b="b"/>
            <a:pathLst>
              <a:path w="4954985" h="4315341">
                <a:moveTo>
                  <a:pt x="0" y="0"/>
                </a:moveTo>
                <a:lnTo>
                  <a:pt x="4954984" y="0"/>
                </a:lnTo>
                <a:lnTo>
                  <a:pt x="4954984" y="4315341"/>
                </a:lnTo>
                <a:lnTo>
                  <a:pt x="0" y="431534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6" name="Group 6"/>
          <p:cNvGrpSpPr/>
          <p:nvPr/>
        </p:nvGrpSpPr>
        <p:grpSpPr>
          <a:xfrm rot="0">
            <a:off x="10559147" y="4652672"/>
            <a:ext cx="5305861" cy="530586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1E0F"/>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940"/>
                </a:lnSpc>
              </a:pPr>
            </a:p>
          </p:txBody>
        </p:sp>
      </p:grpSp>
      <p:sp>
        <p:nvSpPr>
          <p:cNvPr id="9" name="Freeform 9"/>
          <p:cNvSpPr/>
          <p:nvPr/>
        </p:nvSpPr>
        <p:spPr>
          <a:xfrm flipH="1" flipV="1">
            <a:off x="16167629" y="2077444"/>
            <a:ext cx="1885640" cy="1885640"/>
          </a:xfrm>
          <a:custGeom>
            <a:avLst/>
            <a:gdLst/>
            <a:ahLst/>
            <a:cxnLst/>
            <a:rect l="l" t="t" r="r" b="b"/>
            <a:pathLst>
              <a:path w="1885640" h="1885640">
                <a:moveTo>
                  <a:pt x="1885641" y="1885640"/>
                </a:moveTo>
                <a:lnTo>
                  <a:pt x="0" y="1885640"/>
                </a:lnTo>
                <a:lnTo>
                  <a:pt x="0" y="0"/>
                </a:lnTo>
                <a:lnTo>
                  <a:pt x="1885641" y="0"/>
                </a:lnTo>
                <a:lnTo>
                  <a:pt x="1885641" y="188564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grpSp>
        <p:nvGrpSpPr>
          <p:cNvPr id="10" name="Group 10"/>
          <p:cNvGrpSpPr/>
          <p:nvPr/>
        </p:nvGrpSpPr>
        <p:grpSpPr>
          <a:xfrm rot="0">
            <a:off x="1480765" y="1236342"/>
            <a:ext cx="14835715" cy="8201193"/>
            <a:chOff x="0" y="0"/>
            <a:chExt cx="3907349" cy="2159985"/>
          </a:xfrm>
        </p:grpSpPr>
        <p:sp>
          <p:nvSpPr>
            <p:cNvPr id="11" name="Freeform 11"/>
            <p:cNvSpPr/>
            <p:nvPr/>
          </p:nvSpPr>
          <p:spPr>
            <a:xfrm>
              <a:off x="0" y="0"/>
              <a:ext cx="3907349" cy="2159985"/>
            </a:xfrm>
            <a:custGeom>
              <a:avLst/>
              <a:gdLst/>
              <a:ahLst/>
              <a:cxnLst/>
              <a:rect l="l" t="t" r="r" b="b"/>
              <a:pathLst>
                <a:path w="3907349" h="2159985">
                  <a:moveTo>
                    <a:pt x="9393" y="0"/>
                  </a:moveTo>
                  <a:lnTo>
                    <a:pt x="3897956" y="0"/>
                  </a:lnTo>
                  <a:cubicBezTo>
                    <a:pt x="3900447" y="0"/>
                    <a:pt x="3902836" y="990"/>
                    <a:pt x="3904598" y="2751"/>
                  </a:cubicBezTo>
                  <a:cubicBezTo>
                    <a:pt x="3906360" y="4513"/>
                    <a:pt x="3907349" y="6902"/>
                    <a:pt x="3907349" y="9393"/>
                  </a:cubicBezTo>
                  <a:lnTo>
                    <a:pt x="3907349" y="2150592"/>
                  </a:lnTo>
                  <a:cubicBezTo>
                    <a:pt x="3907349" y="2153083"/>
                    <a:pt x="3906360" y="2155472"/>
                    <a:pt x="3904598" y="2157234"/>
                  </a:cubicBezTo>
                  <a:cubicBezTo>
                    <a:pt x="3902836" y="2158995"/>
                    <a:pt x="3900447" y="2159985"/>
                    <a:pt x="3897956" y="2159985"/>
                  </a:cubicBezTo>
                  <a:lnTo>
                    <a:pt x="9393" y="2159985"/>
                  </a:lnTo>
                  <a:cubicBezTo>
                    <a:pt x="6902" y="2159985"/>
                    <a:pt x="4513" y="2158995"/>
                    <a:pt x="2751" y="2157234"/>
                  </a:cubicBezTo>
                  <a:cubicBezTo>
                    <a:pt x="990" y="2155472"/>
                    <a:pt x="0" y="2153083"/>
                    <a:pt x="0" y="2150592"/>
                  </a:cubicBezTo>
                  <a:lnTo>
                    <a:pt x="0" y="9393"/>
                  </a:lnTo>
                  <a:cubicBezTo>
                    <a:pt x="0" y="6902"/>
                    <a:pt x="990" y="4513"/>
                    <a:pt x="2751" y="2751"/>
                  </a:cubicBezTo>
                  <a:cubicBezTo>
                    <a:pt x="4513" y="990"/>
                    <a:pt x="6902" y="0"/>
                    <a:pt x="9393" y="0"/>
                  </a:cubicBezTo>
                  <a:close/>
                </a:path>
              </a:pathLst>
            </a:custGeom>
            <a:solidFill>
              <a:srgbClr val="FDFDFD"/>
            </a:solidFill>
          </p:spPr>
        </p:sp>
        <p:sp>
          <p:nvSpPr>
            <p:cNvPr id="12" name="TextBox 12"/>
            <p:cNvSpPr txBox="1"/>
            <p:nvPr/>
          </p:nvSpPr>
          <p:spPr>
            <a:xfrm>
              <a:off x="0" y="-47625"/>
              <a:ext cx="3907349" cy="2207610"/>
            </a:xfrm>
            <a:prstGeom prst="rect">
              <a:avLst/>
            </a:prstGeom>
          </p:spPr>
          <p:txBody>
            <a:bodyPr lIns="50800" tIns="50800" rIns="50800" bIns="50800" rtlCol="0" anchor="ctr"/>
            <a:lstStyle/>
            <a:p>
              <a:pPr algn="ctr">
                <a:lnSpc>
                  <a:spcPts val="2940"/>
                </a:lnSpc>
              </a:pPr>
              <a:r>
                <a:rPr lang="en-US" sz="2100" b="1">
                  <a:solidFill>
                    <a:srgbClr val="FFFFFF"/>
                  </a:solidFill>
                  <a:latin typeface="Inter Bold" panose="020B0802030000000004"/>
                  <a:ea typeface="Inter Bold" panose="020B0802030000000004"/>
                  <a:cs typeface="Inter Bold" panose="020B0802030000000004"/>
                  <a:sym typeface="Inter Bold" panose="020B0802030000000004"/>
                </a:rPr>
                <a:t>Presented by</a:t>
              </a:r>
              <a:endParaRPr lang="en-US" sz="2100" b="1">
                <a:solidFill>
                  <a:srgbClr val="FFFFFF"/>
                </a:solidFill>
                <a:latin typeface="Inter Bold" panose="020B0802030000000004"/>
                <a:ea typeface="Inter Bold" panose="020B0802030000000004"/>
                <a:cs typeface="Inter Bold" panose="020B0802030000000004"/>
                <a:sym typeface="Inter Bold" panose="020B0802030000000004"/>
              </a:endParaRPr>
            </a:p>
            <a:p>
              <a:pPr algn="ctr">
                <a:lnSpc>
                  <a:spcPts val="2940"/>
                </a:lnSpc>
              </a:pPr>
              <a:r>
                <a:rPr lang="en-US" sz="2100">
                  <a:solidFill>
                    <a:srgbClr val="FFFFFF"/>
                  </a:solidFill>
                  <a:latin typeface="Inter" panose="020B0502030000000004"/>
                  <a:ea typeface="Inter" panose="020B0502030000000004"/>
                  <a:cs typeface="Inter" panose="020B0502030000000004"/>
                  <a:sym typeface="Inter" panose="020B0502030000000004"/>
                </a:rPr>
                <a:t>Presented by</a:t>
              </a:r>
              <a:endParaRPr lang="en-US" sz="2100">
                <a:solidFill>
                  <a:srgbClr val="FFFFFF"/>
                </a:solidFill>
                <a:latin typeface="Inter" panose="020B0502030000000004"/>
                <a:ea typeface="Inter" panose="020B0502030000000004"/>
                <a:cs typeface="Inter" panose="020B0502030000000004"/>
                <a:sym typeface="Inter" panose="020B0502030000000004"/>
              </a:endParaRPr>
            </a:p>
            <a:p>
              <a:pPr algn="ctr">
                <a:lnSpc>
                  <a:spcPts val="2940"/>
                </a:lnSpc>
              </a:pPr>
            </a:p>
          </p:txBody>
        </p:sp>
      </p:grpSp>
      <p:grpSp>
        <p:nvGrpSpPr>
          <p:cNvPr id="13" name="Group 13"/>
          <p:cNvGrpSpPr/>
          <p:nvPr/>
        </p:nvGrpSpPr>
        <p:grpSpPr>
          <a:xfrm rot="0">
            <a:off x="11211820" y="4904091"/>
            <a:ext cx="4000516" cy="400051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5136" r="-25136"/>
              </a:stretch>
            </a:blipFill>
          </p:spPr>
        </p:sp>
      </p:grpSp>
      <p:sp>
        <p:nvSpPr>
          <p:cNvPr id="15" name="Freeform 15"/>
          <p:cNvSpPr/>
          <p:nvPr/>
        </p:nvSpPr>
        <p:spPr>
          <a:xfrm>
            <a:off x="13640835" y="3845936"/>
            <a:ext cx="1571500" cy="234296"/>
          </a:xfrm>
          <a:custGeom>
            <a:avLst/>
            <a:gdLst/>
            <a:ahLst/>
            <a:cxnLst/>
            <a:rect l="l" t="t" r="r" b="b"/>
            <a:pathLst>
              <a:path w="1571500" h="234296">
                <a:moveTo>
                  <a:pt x="0" y="0"/>
                </a:moveTo>
                <a:lnTo>
                  <a:pt x="1571500" y="0"/>
                </a:lnTo>
                <a:lnTo>
                  <a:pt x="1571500" y="234296"/>
                </a:lnTo>
                <a:lnTo>
                  <a:pt x="0" y="234296"/>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16" name="Freeform 16"/>
          <p:cNvSpPr/>
          <p:nvPr/>
        </p:nvSpPr>
        <p:spPr>
          <a:xfrm>
            <a:off x="14383832" y="-2958993"/>
            <a:ext cx="4195335" cy="4195335"/>
          </a:xfrm>
          <a:custGeom>
            <a:avLst/>
            <a:gdLst/>
            <a:ahLst/>
            <a:cxnLst/>
            <a:rect l="l" t="t" r="r" b="b"/>
            <a:pathLst>
              <a:path w="4195335" h="4195335">
                <a:moveTo>
                  <a:pt x="0" y="0"/>
                </a:moveTo>
                <a:lnTo>
                  <a:pt x="4195336" y="0"/>
                </a:lnTo>
                <a:lnTo>
                  <a:pt x="4195336" y="4195335"/>
                </a:lnTo>
                <a:lnTo>
                  <a:pt x="0" y="4195335"/>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grpSp>
        <p:nvGrpSpPr>
          <p:cNvPr id="17" name="Group 17"/>
          <p:cNvGrpSpPr/>
          <p:nvPr/>
        </p:nvGrpSpPr>
        <p:grpSpPr>
          <a:xfrm rot="0">
            <a:off x="16526282" y="1236342"/>
            <a:ext cx="733018" cy="733018"/>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1E0F"/>
            </a:solidFill>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2940"/>
                </a:lnSpc>
              </a:pPr>
            </a:p>
          </p:txBody>
        </p:sp>
      </p:grpSp>
      <p:sp>
        <p:nvSpPr>
          <p:cNvPr id="20" name="TextBox 20"/>
          <p:cNvSpPr txBox="1"/>
          <p:nvPr/>
        </p:nvSpPr>
        <p:spPr>
          <a:xfrm>
            <a:off x="1991326" y="1586169"/>
            <a:ext cx="13575822" cy="2716622"/>
          </a:xfrm>
          <a:prstGeom prst="rect">
            <a:avLst/>
          </a:prstGeom>
        </p:spPr>
        <p:txBody>
          <a:bodyPr lIns="0" tIns="0" rIns="0" bIns="0" rtlCol="0" anchor="t">
            <a:spAutoFit/>
          </a:bodyPr>
          <a:lstStyle/>
          <a:p>
            <a:pPr algn="l">
              <a:lnSpc>
                <a:spcPts val="5350"/>
              </a:lnSpc>
            </a:pPr>
            <a:r>
              <a:rPr lang="en-US" sz="4535">
                <a:solidFill>
                  <a:srgbClr val="182D1B"/>
                </a:solidFill>
                <a:latin typeface="Bernoru" panose="00000A00000000000000"/>
                <a:ea typeface="Bernoru" panose="00000A00000000000000"/>
                <a:cs typeface="Bernoru" panose="00000A00000000000000"/>
                <a:sym typeface="Bernoru" panose="00000A00000000000000"/>
              </a:rPr>
              <a:t>EDGE-BASED REAL-TIME POMEGRANATE DISEASE DETECTION AND PREDICTION USING SENSOR DATA AND WEATHER FORECAST INTEGRATION</a:t>
            </a:r>
            <a:endParaRPr lang="en-US" sz="4535">
              <a:solidFill>
                <a:srgbClr val="182D1B"/>
              </a:solidFill>
              <a:latin typeface="Bernoru" panose="00000A00000000000000"/>
              <a:ea typeface="Bernoru" panose="00000A00000000000000"/>
              <a:cs typeface="Bernoru" panose="00000A00000000000000"/>
              <a:sym typeface="Bernoru" panose="00000A00000000000000"/>
            </a:endParaRPr>
          </a:p>
        </p:txBody>
      </p:sp>
      <p:sp>
        <p:nvSpPr>
          <p:cNvPr id="21" name="TextBox 21"/>
          <p:cNvSpPr txBox="1"/>
          <p:nvPr/>
        </p:nvSpPr>
        <p:spPr>
          <a:xfrm>
            <a:off x="6816516" y="5454770"/>
            <a:ext cx="2082106" cy="573404"/>
          </a:xfrm>
          <a:prstGeom prst="rect">
            <a:avLst/>
          </a:prstGeom>
        </p:spPr>
        <p:txBody>
          <a:bodyPr lIns="0" tIns="0" rIns="0" bIns="0" rtlCol="0" anchor="t">
            <a:spAutoFit/>
          </a:bodyPr>
          <a:lstStyle/>
          <a:p>
            <a:pPr algn="ctr">
              <a:lnSpc>
                <a:spcPts val="4620"/>
              </a:lnSpc>
              <a:spcBef>
                <a:spcPct val="0"/>
              </a:spcBef>
            </a:pPr>
            <a:r>
              <a:rPr lang="en-US" sz="3300" b="1">
                <a:solidFill>
                  <a:srgbClr val="000000"/>
                </a:solidFill>
                <a:latin typeface="Inter Bold" panose="020B0802030000000004"/>
                <a:ea typeface="Inter Bold" panose="020B0802030000000004"/>
                <a:cs typeface="Inter Bold" panose="020B0802030000000004"/>
                <a:sym typeface="Inter Bold" panose="020B0802030000000004"/>
              </a:rPr>
              <a:t>Mentors :</a:t>
            </a:r>
            <a:endParaRPr lang="en-US" sz="3300" b="1">
              <a:solidFill>
                <a:srgbClr val="000000"/>
              </a:solidFill>
              <a:latin typeface="Inter Bold" panose="020B0802030000000004"/>
              <a:ea typeface="Inter Bold" panose="020B0802030000000004"/>
              <a:cs typeface="Inter Bold" panose="020B0802030000000004"/>
              <a:sym typeface="Inter Bold" panose="020B0802030000000004"/>
            </a:endParaRPr>
          </a:p>
        </p:txBody>
      </p:sp>
      <p:sp>
        <p:nvSpPr>
          <p:cNvPr id="22" name="TextBox 22"/>
          <p:cNvSpPr txBox="1"/>
          <p:nvPr/>
        </p:nvSpPr>
        <p:spPr>
          <a:xfrm>
            <a:off x="1991326" y="5454770"/>
            <a:ext cx="3029733" cy="573404"/>
          </a:xfrm>
          <a:prstGeom prst="rect">
            <a:avLst/>
          </a:prstGeom>
        </p:spPr>
        <p:txBody>
          <a:bodyPr lIns="0" tIns="0" rIns="0" bIns="0" rtlCol="0" anchor="t">
            <a:spAutoFit/>
          </a:bodyPr>
          <a:lstStyle/>
          <a:p>
            <a:pPr algn="ctr">
              <a:lnSpc>
                <a:spcPts val="4620"/>
              </a:lnSpc>
              <a:spcBef>
                <a:spcPct val="0"/>
              </a:spcBef>
            </a:pPr>
            <a:r>
              <a:rPr lang="en-US" sz="3300" b="1">
                <a:solidFill>
                  <a:srgbClr val="000000"/>
                </a:solidFill>
                <a:latin typeface="Inter Bold" panose="020B0802030000000004"/>
                <a:ea typeface="Inter Bold" panose="020B0802030000000004"/>
                <a:cs typeface="Inter Bold" panose="020B0802030000000004"/>
                <a:sym typeface="Inter Bold" panose="020B0802030000000004"/>
              </a:rPr>
              <a:t>Presented by :</a:t>
            </a:r>
            <a:endParaRPr lang="en-US" sz="3300" b="1">
              <a:solidFill>
                <a:srgbClr val="000000"/>
              </a:solidFill>
              <a:latin typeface="Inter Bold" panose="020B0802030000000004"/>
              <a:ea typeface="Inter Bold" panose="020B0802030000000004"/>
              <a:cs typeface="Inter Bold" panose="020B0802030000000004"/>
              <a:sym typeface="Inter Bold" panose="020B0802030000000004"/>
            </a:endParaRPr>
          </a:p>
        </p:txBody>
      </p:sp>
      <p:sp>
        <p:nvSpPr>
          <p:cNvPr id="23" name="TextBox 23"/>
          <p:cNvSpPr txBox="1"/>
          <p:nvPr/>
        </p:nvSpPr>
        <p:spPr>
          <a:xfrm>
            <a:off x="2091971" y="6130284"/>
            <a:ext cx="2828442" cy="1481454"/>
          </a:xfrm>
          <a:prstGeom prst="rect">
            <a:avLst/>
          </a:prstGeom>
        </p:spPr>
        <p:txBody>
          <a:bodyPr lIns="0" tIns="0" rIns="0" bIns="0" rtlCol="0" anchor="t">
            <a:spAutoFit/>
          </a:bodyPr>
          <a:lstStyle/>
          <a:p>
            <a:pPr algn="l">
              <a:lnSpc>
                <a:spcPts val="3920"/>
              </a:lnSpc>
            </a:pPr>
            <a:r>
              <a:rPr lang="en-US" sz="2800" b="1">
                <a:solidFill>
                  <a:srgbClr val="000000"/>
                </a:solidFill>
                <a:latin typeface="Inter Bold" panose="020B0802030000000004"/>
                <a:ea typeface="Inter Bold" panose="020B0802030000000004"/>
                <a:cs typeface="Inter Bold" panose="020B0802030000000004"/>
                <a:sym typeface="Inter Bold" panose="020B0802030000000004"/>
              </a:rPr>
              <a:t>Madhav Gaba</a:t>
            </a:r>
            <a:endParaRPr lang="en-US" sz="2800" b="1">
              <a:solidFill>
                <a:srgbClr val="000000"/>
              </a:solidFill>
              <a:latin typeface="Inter Bold" panose="020B0802030000000004"/>
              <a:ea typeface="Inter Bold" panose="020B0802030000000004"/>
              <a:cs typeface="Inter Bold" panose="020B0802030000000004"/>
              <a:sym typeface="Inter Bold" panose="020B0802030000000004"/>
            </a:endParaRPr>
          </a:p>
          <a:p>
            <a:pPr algn="l">
              <a:lnSpc>
                <a:spcPts val="3920"/>
              </a:lnSpc>
            </a:pPr>
            <a:r>
              <a:rPr lang="en-US" sz="2800" b="1">
                <a:solidFill>
                  <a:srgbClr val="000000"/>
                </a:solidFill>
                <a:latin typeface="Inter Bold" panose="020B0802030000000004"/>
                <a:ea typeface="Inter Bold" panose="020B0802030000000004"/>
                <a:cs typeface="Inter Bold" panose="020B0802030000000004"/>
                <a:sym typeface="Inter Bold" panose="020B0802030000000004"/>
              </a:rPr>
              <a:t>Shorya Gupta</a:t>
            </a:r>
            <a:endParaRPr lang="en-US" sz="2800" b="1">
              <a:solidFill>
                <a:srgbClr val="000000"/>
              </a:solidFill>
              <a:latin typeface="Inter Bold" panose="020B0802030000000004"/>
              <a:ea typeface="Inter Bold" panose="020B0802030000000004"/>
              <a:cs typeface="Inter Bold" panose="020B0802030000000004"/>
              <a:sym typeface="Inter Bold" panose="020B0802030000000004"/>
            </a:endParaRPr>
          </a:p>
          <a:p>
            <a:pPr algn="l">
              <a:lnSpc>
                <a:spcPts val="3920"/>
              </a:lnSpc>
              <a:spcBef>
                <a:spcPct val="0"/>
              </a:spcBef>
            </a:pPr>
            <a:r>
              <a:rPr lang="en-US" sz="2800" b="1">
                <a:solidFill>
                  <a:srgbClr val="000000"/>
                </a:solidFill>
                <a:latin typeface="Inter Bold" panose="020B0802030000000004"/>
                <a:ea typeface="Inter Bold" panose="020B0802030000000004"/>
                <a:cs typeface="Inter Bold" panose="020B0802030000000004"/>
                <a:sym typeface="Inter Bold" panose="020B0802030000000004"/>
              </a:rPr>
              <a:t>Aman</a:t>
            </a:r>
            <a:endParaRPr lang="en-US" sz="2800" b="1">
              <a:solidFill>
                <a:srgbClr val="000000"/>
              </a:solidFill>
              <a:latin typeface="Inter Bold" panose="020B0802030000000004"/>
              <a:ea typeface="Inter Bold" panose="020B0802030000000004"/>
              <a:cs typeface="Inter Bold" panose="020B0802030000000004"/>
              <a:sym typeface="Inter Bold" panose="020B0802030000000004"/>
            </a:endParaRPr>
          </a:p>
        </p:txBody>
      </p:sp>
      <p:sp>
        <p:nvSpPr>
          <p:cNvPr id="24" name="TextBox 24"/>
          <p:cNvSpPr txBox="1"/>
          <p:nvPr/>
        </p:nvSpPr>
        <p:spPr>
          <a:xfrm>
            <a:off x="6816516" y="6184894"/>
            <a:ext cx="3138335" cy="1481454"/>
          </a:xfrm>
          <a:prstGeom prst="rect">
            <a:avLst/>
          </a:prstGeom>
        </p:spPr>
        <p:txBody>
          <a:bodyPr lIns="0" tIns="0" rIns="0" bIns="0" rtlCol="0" anchor="t">
            <a:spAutoFit/>
          </a:bodyPr>
          <a:lstStyle/>
          <a:p>
            <a:pPr algn="l">
              <a:lnSpc>
                <a:spcPts val="3920"/>
              </a:lnSpc>
            </a:pPr>
            <a:r>
              <a:rPr lang="en-US" sz="2800" b="1">
                <a:solidFill>
                  <a:srgbClr val="000000"/>
                </a:solidFill>
                <a:latin typeface="Inter Bold" panose="020B0802030000000004"/>
                <a:ea typeface="Inter Bold" panose="020B0802030000000004"/>
                <a:cs typeface="Inter Bold" panose="020B0802030000000004"/>
                <a:sym typeface="Inter Bold" panose="020B0802030000000004"/>
              </a:rPr>
              <a:t>Dr. Raman Goyal</a:t>
            </a:r>
            <a:endParaRPr lang="en-US" sz="2800" b="1">
              <a:solidFill>
                <a:srgbClr val="000000"/>
              </a:solidFill>
              <a:latin typeface="Inter Bold" panose="020B0802030000000004"/>
              <a:ea typeface="Inter Bold" panose="020B0802030000000004"/>
              <a:cs typeface="Inter Bold" panose="020B0802030000000004"/>
              <a:sym typeface="Inter Bold" panose="020B0802030000000004"/>
            </a:endParaRPr>
          </a:p>
          <a:p>
            <a:pPr algn="l">
              <a:lnSpc>
                <a:spcPts val="3920"/>
              </a:lnSpc>
            </a:pPr>
            <a:r>
              <a:rPr lang="en-US" sz="2800" b="1">
                <a:solidFill>
                  <a:srgbClr val="000000"/>
                </a:solidFill>
                <a:latin typeface="Inter Bold" panose="020B0802030000000004"/>
                <a:ea typeface="Inter Bold" panose="020B0802030000000004"/>
                <a:cs typeface="Inter Bold" panose="020B0802030000000004"/>
                <a:sym typeface="Inter Bold" panose="020B0802030000000004"/>
              </a:rPr>
              <a:t>Dr. Vivek Sethi</a:t>
            </a:r>
            <a:endParaRPr lang="en-US" sz="2800" b="1">
              <a:solidFill>
                <a:srgbClr val="000000"/>
              </a:solidFill>
              <a:latin typeface="Inter Bold" panose="020B0802030000000004"/>
              <a:ea typeface="Inter Bold" panose="020B0802030000000004"/>
              <a:cs typeface="Inter Bold" panose="020B0802030000000004"/>
              <a:sym typeface="Inter Bold" panose="020B0802030000000004"/>
            </a:endParaRPr>
          </a:p>
          <a:p>
            <a:pPr algn="l">
              <a:lnSpc>
                <a:spcPts val="3920"/>
              </a:lnSpc>
              <a:spcBef>
                <a:spcPct val="0"/>
              </a:spcBef>
            </a:pPr>
          </a:p>
        </p:txBody>
      </p:sp>
      <p:sp>
        <p:nvSpPr>
          <p:cNvPr id="25" name="TextBox 25"/>
          <p:cNvSpPr txBox="1"/>
          <p:nvPr/>
        </p:nvSpPr>
        <p:spPr>
          <a:xfrm>
            <a:off x="6712955" y="7277094"/>
            <a:ext cx="3345457" cy="389253"/>
          </a:xfrm>
          <a:prstGeom prst="rect">
            <a:avLst/>
          </a:prstGeom>
        </p:spPr>
        <p:txBody>
          <a:bodyPr lIns="0" tIns="0" rIns="0" bIns="0" rtlCol="0" anchor="t">
            <a:spAutoFit/>
          </a:bodyPr>
          <a:lstStyle/>
          <a:p>
            <a:pPr algn="l">
              <a:lnSpc>
                <a:spcPts val="3220"/>
              </a:lnSpc>
              <a:spcBef>
                <a:spcPct val="0"/>
              </a:spcBef>
            </a:pPr>
            <a:r>
              <a:rPr lang="en-US" sz="2300" b="1">
                <a:solidFill>
                  <a:srgbClr val="000000"/>
                </a:solidFill>
                <a:latin typeface="Inter Bold" panose="020B0802030000000004"/>
                <a:ea typeface="Inter Bold" panose="020B0802030000000004"/>
                <a:cs typeface="Inter Bold" panose="020B0802030000000004"/>
                <a:sym typeface="Inter Bold" panose="020B0802030000000004"/>
              </a:rPr>
              <a:t>(CSED Department)</a:t>
            </a:r>
            <a:endParaRPr lang="en-US" sz="2300" b="1">
              <a:solidFill>
                <a:srgbClr val="000000"/>
              </a:solidFill>
              <a:latin typeface="Inter Bold" panose="020B0802030000000004"/>
              <a:ea typeface="Inter Bold" panose="020B0802030000000004"/>
              <a:cs typeface="Inter Bold" panose="020B0802030000000004"/>
              <a:sym typeface="Inter Bold" panose="020B08020300000000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rot="0">
            <a:off x="14220318" y="0"/>
            <a:ext cx="4067682" cy="7427714"/>
            <a:chOff x="0" y="0"/>
            <a:chExt cx="1071324" cy="1956270"/>
          </a:xfrm>
        </p:grpSpPr>
        <p:sp>
          <p:nvSpPr>
            <p:cNvPr id="3" name="Freeform 3"/>
            <p:cNvSpPr/>
            <p:nvPr/>
          </p:nvSpPr>
          <p:spPr>
            <a:xfrm>
              <a:off x="0" y="0"/>
              <a:ext cx="1071324" cy="1956270"/>
            </a:xfrm>
            <a:custGeom>
              <a:avLst/>
              <a:gdLst/>
              <a:ahLst/>
              <a:cxnLst/>
              <a:rect l="l" t="t" r="r" b="b"/>
              <a:pathLst>
                <a:path w="1071324" h="1956270">
                  <a:moveTo>
                    <a:pt x="0" y="0"/>
                  </a:moveTo>
                  <a:lnTo>
                    <a:pt x="1071324" y="0"/>
                  </a:lnTo>
                  <a:lnTo>
                    <a:pt x="1071324" y="1956270"/>
                  </a:lnTo>
                  <a:lnTo>
                    <a:pt x="0" y="1956270"/>
                  </a:lnTo>
                  <a:close/>
                </a:path>
              </a:pathLst>
            </a:custGeom>
            <a:solidFill>
              <a:srgbClr val="E8F0DB"/>
            </a:solidFill>
          </p:spPr>
        </p:sp>
        <p:sp>
          <p:nvSpPr>
            <p:cNvPr id="4" name="TextBox 4"/>
            <p:cNvSpPr txBox="1"/>
            <p:nvPr/>
          </p:nvSpPr>
          <p:spPr>
            <a:xfrm>
              <a:off x="0" y="-47625"/>
              <a:ext cx="1071324" cy="2003895"/>
            </a:xfrm>
            <a:prstGeom prst="rect">
              <a:avLst/>
            </a:prstGeom>
          </p:spPr>
          <p:txBody>
            <a:bodyPr lIns="50800" tIns="50800" rIns="50800" bIns="50800" rtlCol="0" anchor="ctr"/>
            <a:lstStyle/>
            <a:p>
              <a:pPr algn="ctr">
                <a:lnSpc>
                  <a:spcPts val="2940"/>
                </a:lnSpc>
              </a:pPr>
            </a:p>
          </p:txBody>
        </p:sp>
      </p:grpSp>
      <p:grpSp>
        <p:nvGrpSpPr>
          <p:cNvPr id="5" name="Group 5"/>
          <p:cNvGrpSpPr/>
          <p:nvPr/>
        </p:nvGrpSpPr>
        <p:grpSpPr>
          <a:xfrm rot="0">
            <a:off x="0" y="7200900"/>
            <a:ext cx="18288000" cy="3086100"/>
            <a:chOff x="0" y="0"/>
            <a:chExt cx="4816593" cy="812800"/>
          </a:xfrm>
        </p:grpSpPr>
        <p:sp>
          <p:nvSpPr>
            <p:cNvPr id="6" name="Freeform 6"/>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8B9E69"/>
            </a:solidFill>
          </p:spPr>
        </p:sp>
        <p:sp>
          <p:nvSpPr>
            <p:cNvPr id="7" name="TextBox 7"/>
            <p:cNvSpPr txBox="1"/>
            <p:nvPr/>
          </p:nvSpPr>
          <p:spPr>
            <a:xfrm>
              <a:off x="0" y="-47625"/>
              <a:ext cx="4816593" cy="860425"/>
            </a:xfrm>
            <a:prstGeom prst="rect">
              <a:avLst/>
            </a:prstGeom>
          </p:spPr>
          <p:txBody>
            <a:bodyPr lIns="50800" tIns="50800" rIns="50800" bIns="50800" rtlCol="0" anchor="ctr"/>
            <a:lstStyle/>
            <a:p>
              <a:pPr algn="ctr">
                <a:lnSpc>
                  <a:spcPts val="2940"/>
                </a:lnSpc>
              </a:pPr>
            </a:p>
          </p:txBody>
        </p:sp>
      </p:grpSp>
      <p:grpSp>
        <p:nvGrpSpPr>
          <p:cNvPr id="8" name="Group 8"/>
          <p:cNvGrpSpPr/>
          <p:nvPr/>
        </p:nvGrpSpPr>
        <p:grpSpPr>
          <a:xfrm rot="0">
            <a:off x="10126242" y="2731279"/>
            <a:ext cx="7133058" cy="6527021"/>
            <a:chOff x="0" y="0"/>
            <a:chExt cx="1105097" cy="1011206"/>
          </a:xfrm>
        </p:grpSpPr>
        <p:sp>
          <p:nvSpPr>
            <p:cNvPr id="9" name="Freeform 9"/>
            <p:cNvSpPr/>
            <p:nvPr/>
          </p:nvSpPr>
          <p:spPr>
            <a:xfrm>
              <a:off x="0" y="0"/>
              <a:ext cx="1105097" cy="1011206"/>
            </a:xfrm>
            <a:custGeom>
              <a:avLst/>
              <a:gdLst/>
              <a:ahLst/>
              <a:cxnLst/>
              <a:rect l="l" t="t" r="r" b="b"/>
              <a:pathLst>
                <a:path w="1105097" h="1011206">
                  <a:moveTo>
                    <a:pt x="21707" y="0"/>
                  </a:moveTo>
                  <a:lnTo>
                    <a:pt x="1083390" y="0"/>
                  </a:lnTo>
                  <a:cubicBezTo>
                    <a:pt x="1089147" y="0"/>
                    <a:pt x="1094669" y="2287"/>
                    <a:pt x="1098740" y="6358"/>
                  </a:cubicBezTo>
                  <a:cubicBezTo>
                    <a:pt x="1102810" y="10429"/>
                    <a:pt x="1105097" y="15950"/>
                    <a:pt x="1105097" y="21707"/>
                  </a:cubicBezTo>
                  <a:lnTo>
                    <a:pt x="1105097" y="989499"/>
                  </a:lnTo>
                  <a:cubicBezTo>
                    <a:pt x="1105097" y="1001488"/>
                    <a:pt x="1095379" y="1011206"/>
                    <a:pt x="1083390" y="1011206"/>
                  </a:cubicBezTo>
                  <a:lnTo>
                    <a:pt x="21707" y="1011206"/>
                  </a:lnTo>
                  <a:cubicBezTo>
                    <a:pt x="9719" y="1011206"/>
                    <a:pt x="0" y="1001488"/>
                    <a:pt x="0" y="989499"/>
                  </a:cubicBezTo>
                  <a:lnTo>
                    <a:pt x="0" y="21707"/>
                  </a:lnTo>
                  <a:cubicBezTo>
                    <a:pt x="0" y="9719"/>
                    <a:pt x="9719" y="0"/>
                    <a:pt x="21707" y="0"/>
                  </a:cubicBezTo>
                  <a:close/>
                </a:path>
              </a:pathLst>
            </a:custGeom>
            <a:blipFill>
              <a:blip r:embed="rId1"/>
              <a:stretch>
                <a:fillRect l="-18670" r="-18670"/>
              </a:stretch>
            </a:blipFill>
            <a:ln cap="sq">
              <a:noFill/>
              <a:prstDash val="solid"/>
              <a:miter/>
            </a:ln>
          </p:spPr>
        </p:sp>
      </p:grpSp>
      <p:sp>
        <p:nvSpPr>
          <p:cNvPr id="10" name="Freeform 10"/>
          <p:cNvSpPr/>
          <p:nvPr/>
        </p:nvSpPr>
        <p:spPr>
          <a:xfrm>
            <a:off x="14630823" y="1714789"/>
            <a:ext cx="1938069" cy="288948"/>
          </a:xfrm>
          <a:custGeom>
            <a:avLst/>
            <a:gdLst/>
            <a:ahLst/>
            <a:cxnLst/>
            <a:rect l="l" t="t" r="r" b="b"/>
            <a:pathLst>
              <a:path w="1938069" h="288948">
                <a:moveTo>
                  <a:pt x="0" y="0"/>
                </a:moveTo>
                <a:lnTo>
                  <a:pt x="1938069" y="0"/>
                </a:lnTo>
                <a:lnTo>
                  <a:pt x="1938069" y="288949"/>
                </a:lnTo>
                <a:lnTo>
                  <a:pt x="0" y="28894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1" name="Freeform 11"/>
          <p:cNvSpPr/>
          <p:nvPr/>
        </p:nvSpPr>
        <p:spPr>
          <a:xfrm flipV="1">
            <a:off x="10430063" y="-94062"/>
            <a:ext cx="2578367" cy="2245523"/>
          </a:xfrm>
          <a:custGeom>
            <a:avLst/>
            <a:gdLst/>
            <a:ahLst/>
            <a:cxnLst/>
            <a:rect l="l" t="t" r="r" b="b"/>
            <a:pathLst>
              <a:path w="2578367" h="2245523">
                <a:moveTo>
                  <a:pt x="0" y="2245524"/>
                </a:moveTo>
                <a:lnTo>
                  <a:pt x="2578367" y="2245524"/>
                </a:lnTo>
                <a:lnTo>
                  <a:pt x="2578367" y="0"/>
                </a:lnTo>
                <a:lnTo>
                  <a:pt x="0" y="0"/>
                </a:lnTo>
                <a:lnTo>
                  <a:pt x="0" y="2245524"/>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1028700" y="8041477"/>
            <a:ext cx="2578367" cy="2245523"/>
          </a:xfrm>
          <a:custGeom>
            <a:avLst/>
            <a:gdLst/>
            <a:ahLst/>
            <a:cxnLst/>
            <a:rect l="l" t="t" r="r" b="b"/>
            <a:pathLst>
              <a:path w="2578367" h="2245523">
                <a:moveTo>
                  <a:pt x="0" y="0"/>
                </a:moveTo>
                <a:lnTo>
                  <a:pt x="2578367" y="0"/>
                </a:lnTo>
                <a:lnTo>
                  <a:pt x="2578367" y="2245523"/>
                </a:lnTo>
                <a:lnTo>
                  <a:pt x="0" y="224552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7311653" y="7897002"/>
            <a:ext cx="1938069" cy="288948"/>
          </a:xfrm>
          <a:custGeom>
            <a:avLst/>
            <a:gdLst/>
            <a:ahLst/>
            <a:cxnLst/>
            <a:rect l="l" t="t" r="r" b="b"/>
            <a:pathLst>
              <a:path w="1938069" h="288948">
                <a:moveTo>
                  <a:pt x="0" y="0"/>
                </a:moveTo>
                <a:lnTo>
                  <a:pt x="1938069" y="0"/>
                </a:lnTo>
                <a:lnTo>
                  <a:pt x="1938069" y="288949"/>
                </a:lnTo>
                <a:lnTo>
                  <a:pt x="0" y="288949"/>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14" name="TextBox 14"/>
          <p:cNvSpPr txBox="1"/>
          <p:nvPr/>
        </p:nvSpPr>
        <p:spPr>
          <a:xfrm>
            <a:off x="627380" y="299085"/>
            <a:ext cx="7302500" cy="1141730"/>
          </a:xfrm>
          <a:prstGeom prst="rect">
            <a:avLst/>
          </a:prstGeom>
        </p:spPr>
        <p:txBody>
          <a:bodyPr wrap="square" lIns="0" tIns="0" rIns="0" bIns="0" rtlCol="0" anchor="t">
            <a:spAutoFit/>
          </a:bodyPr>
          <a:lstStyle/>
          <a:p>
            <a:pPr algn="l">
              <a:lnSpc>
                <a:spcPts val="8905"/>
              </a:lnSpc>
            </a:pPr>
            <a:r>
              <a:rPr lang="en-US" sz="6500" b="1">
                <a:solidFill>
                  <a:srgbClr val="185321"/>
                </a:solidFill>
                <a:latin typeface="Akzidenz-Grotesk Heavy" panose="02000503050000020004"/>
                <a:ea typeface="Akzidenz-Grotesk Heavy" panose="02000503050000020004"/>
                <a:cs typeface="Akzidenz-Grotesk Heavy" panose="02000503050000020004"/>
                <a:sym typeface="Akzidenz-Grotesk Heavy" panose="02000503050000020004"/>
              </a:rPr>
              <a:t>INTRODUCTION</a:t>
            </a:r>
            <a:endParaRPr lang="en-US" sz="6500" b="1">
              <a:solidFill>
                <a:srgbClr val="185321"/>
              </a:solidFill>
              <a:latin typeface="Akzidenz-Grotesk Heavy" panose="02000503050000020004"/>
              <a:ea typeface="Akzidenz-Grotesk Heavy" panose="02000503050000020004"/>
              <a:cs typeface="Akzidenz-Grotesk Heavy" panose="02000503050000020004"/>
              <a:sym typeface="Akzidenz-Grotesk Heavy" panose="02000503050000020004"/>
            </a:endParaRPr>
          </a:p>
        </p:txBody>
      </p:sp>
      <p:sp>
        <p:nvSpPr>
          <p:cNvPr id="15" name="TextBox 15"/>
          <p:cNvSpPr txBox="1"/>
          <p:nvPr/>
        </p:nvSpPr>
        <p:spPr>
          <a:xfrm>
            <a:off x="523849" y="1522690"/>
            <a:ext cx="9036871" cy="5478004"/>
          </a:xfrm>
          <a:prstGeom prst="rect">
            <a:avLst/>
          </a:prstGeom>
        </p:spPr>
        <p:txBody>
          <a:bodyPr lIns="0" tIns="0" rIns="0" bIns="0" rtlCol="0" anchor="t">
            <a:spAutoFit/>
          </a:bodyPr>
          <a:lstStyle/>
          <a:p>
            <a:pPr algn="just">
              <a:lnSpc>
                <a:spcPts val="3610"/>
              </a:lnSpc>
            </a:pPr>
            <a:r>
              <a:rPr lang="en-US" sz="2580" b="1">
                <a:solidFill>
                  <a:srgbClr val="182D1B"/>
                </a:solidFill>
                <a:latin typeface="Inter Bold" panose="020B0802030000000004"/>
                <a:ea typeface="Inter Bold" panose="020B0802030000000004"/>
                <a:cs typeface="Inter Bold" panose="020B0802030000000004"/>
                <a:sym typeface="Inter Bold" panose="020B0802030000000004"/>
              </a:rPr>
              <a:t>Pomegranate cultivation is highly sensitive to environmental conditions, making early detection and prediction of diseases essential for minimizing crop loss and improving yield. This project presents an edge-based real-time system that integrates sensor data (such as temperature, humidity, and soil moisture) with weather forecast information to detect and predict pomegranate diseases at an early stage. By processing data locally at the edge, the system ensures low latency, quick decision-making, and reduced dependency on cloud infrastructure, making it ideal for remote agricultural environments.</a:t>
            </a:r>
            <a:endParaRPr lang="en-US" sz="2580" b="1">
              <a:solidFill>
                <a:srgbClr val="182D1B"/>
              </a:solidFill>
              <a:latin typeface="Inter Bold" panose="020B0802030000000004"/>
              <a:ea typeface="Inter Bold" panose="020B0802030000000004"/>
              <a:cs typeface="Inter Bold" panose="020B0802030000000004"/>
              <a:sym typeface="Inter Bold" panose="020B08020300000000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rot="0">
            <a:off x="0" y="0"/>
            <a:ext cx="4067682" cy="10287000"/>
            <a:chOff x="0" y="0"/>
            <a:chExt cx="1071324" cy="2709333"/>
          </a:xfrm>
        </p:grpSpPr>
        <p:sp>
          <p:nvSpPr>
            <p:cNvPr id="3" name="Freeform 3"/>
            <p:cNvSpPr/>
            <p:nvPr/>
          </p:nvSpPr>
          <p:spPr>
            <a:xfrm>
              <a:off x="0" y="0"/>
              <a:ext cx="1071324" cy="2709333"/>
            </a:xfrm>
            <a:custGeom>
              <a:avLst/>
              <a:gdLst/>
              <a:ahLst/>
              <a:cxnLst/>
              <a:rect l="l" t="t" r="r" b="b"/>
              <a:pathLst>
                <a:path w="1071324" h="2709333">
                  <a:moveTo>
                    <a:pt x="0" y="0"/>
                  </a:moveTo>
                  <a:lnTo>
                    <a:pt x="1071324" y="0"/>
                  </a:lnTo>
                  <a:lnTo>
                    <a:pt x="1071324" y="2709333"/>
                  </a:lnTo>
                  <a:lnTo>
                    <a:pt x="0" y="2709333"/>
                  </a:lnTo>
                  <a:close/>
                </a:path>
              </a:pathLst>
            </a:custGeom>
            <a:solidFill>
              <a:srgbClr val="E8F0DB"/>
            </a:solidFill>
          </p:spPr>
        </p:sp>
        <p:sp>
          <p:nvSpPr>
            <p:cNvPr id="4" name="TextBox 4"/>
            <p:cNvSpPr txBox="1"/>
            <p:nvPr/>
          </p:nvSpPr>
          <p:spPr>
            <a:xfrm>
              <a:off x="0" y="-47625"/>
              <a:ext cx="1071324" cy="2756958"/>
            </a:xfrm>
            <a:prstGeom prst="rect">
              <a:avLst/>
            </a:prstGeom>
          </p:spPr>
          <p:txBody>
            <a:bodyPr lIns="50800" tIns="50800" rIns="50800" bIns="50800" rtlCol="0" anchor="ctr"/>
            <a:lstStyle/>
            <a:p>
              <a:pPr algn="ctr">
                <a:lnSpc>
                  <a:spcPts val="2940"/>
                </a:lnSpc>
              </a:pPr>
            </a:p>
          </p:txBody>
        </p:sp>
      </p:grpSp>
      <p:sp>
        <p:nvSpPr>
          <p:cNvPr id="5" name="Freeform 5"/>
          <p:cNvSpPr/>
          <p:nvPr/>
        </p:nvSpPr>
        <p:spPr>
          <a:xfrm>
            <a:off x="1028700" y="303771"/>
            <a:ext cx="3038982" cy="3038982"/>
          </a:xfrm>
          <a:custGeom>
            <a:avLst/>
            <a:gdLst/>
            <a:ahLst/>
            <a:cxnLst/>
            <a:rect l="l" t="t" r="r" b="b"/>
            <a:pathLst>
              <a:path w="3038982" h="3038982">
                <a:moveTo>
                  <a:pt x="0" y="0"/>
                </a:moveTo>
                <a:lnTo>
                  <a:pt x="3038982" y="0"/>
                </a:lnTo>
                <a:lnTo>
                  <a:pt x="3038982" y="3038982"/>
                </a:lnTo>
                <a:lnTo>
                  <a:pt x="0" y="3038982"/>
                </a:lnTo>
                <a:lnTo>
                  <a:pt x="0" y="0"/>
                </a:lnTo>
                <a:close/>
              </a:path>
            </a:pathLst>
          </a:custGeom>
          <a:blipFill>
            <a:blip r:embed="rId1">
              <a:extLst>
                <a:ext uri="{96DAC541-7B7A-43D3-8B79-37D633B846F1}">
                  <asvg:svgBlip xmlns:asvg="http://schemas.microsoft.com/office/drawing/2016/SVG/main" r:embed="rId2"/>
                </a:ext>
              </a:extLst>
            </a:blip>
            <a:stretch>
              <a:fillRect/>
            </a:stretch>
          </a:blipFill>
          <a:ln cap="sq">
            <a:noFill/>
            <a:prstDash val="solid"/>
            <a:miter/>
          </a:ln>
        </p:spPr>
      </p:sp>
      <p:grpSp>
        <p:nvGrpSpPr>
          <p:cNvPr id="6" name="Group 6"/>
          <p:cNvGrpSpPr/>
          <p:nvPr/>
        </p:nvGrpSpPr>
        <p:grpSpPr>
          <a:xfrm rot="0">
            <a:off x="977064" y="2828839"/>
            <a:ext cx="6181235" cy="6998935"/>
            <a:chOff x="0" y="0"/>
            <a:chExt cx="957635" cy="1084318"/>
          </a:xfrm>
        </p:grpSpPr>
        <p:sp>
          <p:nvSpPr>
            <p:cNvPr id="7" name="Freeform 7"/>
            <p:cNvSpPr/>
            <p:nvPr/>
          </p:nvSpPr>
          <p:spPr>
            <a:xfrm>
              <a:off x="0" y="0"/>
              <a:ext cx="957635" cy="1084318"/>
            </a:xfrm>
            <a:custGeom>
              <a:avLst/>
              <a:gdLst/>
              <a:ahLst/>
              <a:cxnLst/>
              <a:rect l="l" t="t" r="r" b="b"/>
              <a:pathLst>
                <a:path w="957635" h="1084318">
                  <a:moveTo>
                    <a:pt x="25050" y="0"/>
                  </a:moveTo>
                  <a:lnTo>
                    <a:pt x="932585" y="0"/>
                  </a:lnTo>
                  <a:cubicBezTo>
                    <a:pt x="946420" y="0"/>
                    <a:pt x="957635" y="11215"/>
                    <a:pt x="957635" y="25050"/>
                  </a:cubicBezTo>
                  <a:lnTo>
                    <a:pt x="957635" y="1059268"/>
                  </a:lnTo>
                  <a:cubicBezTo>
                    <a:pt x="957635" y="1073103"/>
                    <a:pt x="946420" y="1084318"/>
                    <a:pt x="932585" y="1084318"/>
                  </a:cubicBezTo>
                  <a:lnTo>
                    <a:pt x="25050" y="1084318"/>
                  </a:lnTo>
                  <a:cubicBezTo>
                    <a:pt x="11215" y="1084318"/>
                    <a:pt x="0" y="1073103"/>
                    <a:pt x="0" y="1059268"/>
                  </a:cubicBezTo>
                  <a:lnTo>
                    <a:pt x="0" y="25050"/>
                  </a:lnTo>
                  <a:cubicBezTo>
                    <a:pt x="0" y="11215"/>
                    <a:pt x="11215" y="0"/>
                    <a:pt x="25050" y="0"/>
                  </a:cubicBezTo>
                  <a:close/>
                </a:path>
              </a:pathLst>
            </a:custGeom>
            <a:blipFill>
              <a:blip r:embed="rId3"/>
              <a:stretch>
                <a:fillRect l="-25485" r="-25485"/>
              </a:stretch>
            </a:blipFill>
            <a:ln cap="sq">
              <a:noFill/>
              <a:prstDash val="solid"/>
              <a:miter/>
            </a:ln>
          </p:spPr>
        </p:sp>
      </p:grpSp>
      <p:sp>
        <p:nvSpPr>
          <p:cNvPr id="8" name="TextBox 8"/>
          <p:cNvSpPr txBox="1"/>
          <p:nvPr/>
        </p:nvSpPr>
        <p:spPr>
          <a:xfrm>
            <a:off x="7362335" y="356870"/>
            <a:ext cx="9896965" cy="1162685"/>
          </a:xfrm>
          <a:prstGeom prst="rect">
            <a:avLst/>
          </a:prstGeom>
        </p:spPr>
        <p:txBody>
          <a:bodyPr lIns="0" tIns="0" rIns="0" bIns="0" rtlCol="0" anchor="t">
            <a:spAutoFit/>
          </a:bodyPr>
          <a:lstStyle/>
          <a:p>
            <a:pPr marL="0" lvl="0" indent="0" algn="r">
              <a:lnSpc>
                <a:spcPts val="8320"/>
              </a:lnSpc>
            </a:pPr>
            <a:r>
              <a:rPr lang="en-US" sz="6500" b="1">
                <a:solidFill>
                  <a:srgbClr val="185321"/>
                </a:solidFill>
                <a:latin typeface="Akzidenz-Grotesk Heavy" panose="02000503050000020004"/>
                <a:ea typeface="Akzidenz-Grotesk Heavy" panose="02000503050000020004"/>
                <a:cs typeface="Akzidenz-Grotesk Heavy" panose="02000503050000020004"/>
                <a:sym typeface="Akzidenz-Grotesk Heavy" panose="02000503050000020004"/>
              </a:rPr>
              <a:t>PROBLEM</a:t>
            </a:r>
            <a:r>
              <a:rPr lang="en-US" sz="6500" b="1">
                <a:solidFill>
                  <a:srgbClr val="185321"/>
                </a:solidFill>
                <a:latin typeface="Akzidenz-Grotesk Heavy" panose="02000503050000020004"/>
                <a:ea typeface="Akzidenz-Grotesk Heavy" panose="02000503050000020004"/>
                <a:cs typeface="Akzidenz-Grotesk Heavy" panose="02000503050000020004"/>
                <a:sym typeface="Akzidenz-Grotesk Heavy" panose="02000503050000020004"/>
              </a:rPr>
              <a:t> OVERVIEW</a:t>
            </a:r>
            <a:endParaRPr lang="en-US" sz="6500" b="1">
              <a:solidFill>
                <a:srgbClr val="185321"/>
              </a:solidFill>
              <a:latin typeface="Akzidenz-Grotesk Heavy" panose="02000503050000020004"/>
              <a:ea typeface="Akzidenz-Grotesk Heavy" panose="02000503050000020004"/>
              <a:cs typeface="Akzidenz-Grotesk Heavy" panose="02000503050000020004"/>
              <a:sym typeface="Akzidenz-Grotesk Heavy" panose="02000503050000020004"/>
            </a:endParaRPr>
          </a:p>
        </p:txBody>
      </p:sp>
      <p:sp>
        <p:nvSpPr>
          <p:cNvPr id="9" name="TextBox 9"/>
          <p:cNvSpPr txBox="1"/>
          <p:nvPr/>
        </p:nvSpPr>
        <p:spPr>
          <a:xfrm>
            <a:off x="7981460" y="3437102"/>
            <a:ext cx="9277840" cy="389253"/>
          </a:xfrm>
          <a:prstGeom prst="rect">
            <a:avLst/>
          </a:prstGeom>
        </p:spPr>
        <p:txBody>
          <a:bodyPr lIns="0" tIns="0" rIns="0" bIns="0" rtlCol="0" anchor="t">
            <a:spAutoFit/>
          </a:bodyPr>
          <a:lstStyle/>
          <a:p>
            <a:pPr algn="just">
              <a:lnSpc>
                <a:spcPts val="3220"/>
              </a:lnSpc>
            </a:pPr>
          </a:p>
        </p:txBody>
      </p:sp>
      <p:sp>
        <p:nvSpPr>
          <p:cNvPr id="10" name="TextBox 10"/>
          <p:cNvSpPr txBox="1"/>
          <p:nvPr/>
        </p:nvSpPr>
        <p:spPr>
          <a:xfrm>
            <a:off x="7981460" y="1567634"/>
            <a:ext cx="10158110" cy="7425054"/>
          </a:xfrm>
          <a:prstGeom prst="rect">
            <a:avLst/>
          </a:prstGeom>
        </p:spPr>
        <p:txBody>
          <a:bodyPr lIns="0" tIns="0" rIns="0" bIns="0" rtlCol="0" anchor="t">
            <a:spAutoFit/>
          </a:bodyPr>
          <a:lstStyle/>
          <a:p>
            <a:pPr algn="l">
              <a:lnSpc>
                <a:spcPts val="3920"/>
              </a:lnSpc>
              <a:spcBef>
                <a:spcPct val="0"/>
              </a:spcBef>
            </a:pPr>
            <a:r>
              <a:rPr lang="en-US" sz="2800" b="1">
                <a:solidFill>
                  <a:srgbClr val="000000"/>
                </a:solidFill>
                <a:latin typeface="Inter Bold" panose="020B0802030000000004"/>
                <a:ea typeface="Inter Bold" panose="020B0802030000000004"/>
                <a:cs typeface="Inter Bold" panose="020B0802030000000004"/>
                <a:sym typeface="Inter Bold" panose="020B0802030000000004"/>
              </a:rPr>
              <a:t>Pomegranate is a high-value fruit crop that contributes significantly to India’s horticultural exports. However, it is extremely vulnerable to fungal and bacterial diseases, especially during the monsoon and humid seasons. The major problem is that these diseases often go undetected until visible symptoms appear, by which time the infection has already spread—leading to significant crop loss and reduced market value. Farmers often rely on visual inspection or post-damage treatment, which is reactive, not preventive. Moreover, most small and marginal farmers lack access to expensive diagnostic labs, agronomists, or cloud-based platforms. This creates a critical gap in the agricultural ecosystem: the absence of an affordable, real-time, on-field solution for early disease detection and prediction.</a:t>
            </a:r>
            <a:endParaRPr lang="en-US" sz="2800" b="1">
              <a:solidFill>
                <a:srgbClr val="000000"/>
              </a:solidFill>
              <a:latin typeface="Inter Bold" panose="020B0802030000000004"/>
              <a:ea typeface="Inter Bold" panose="020B0802030000000004"/>
              <a:cs typeface="Inter Bold" panose="020B0802030000000004"/>
              <a:sym typeface="Inter Bold" panose="020B08020300000000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rot="0">
            <a:off x="10910562" y="1547891"/>
            <a:ext cx="6469114" cy="1849168"/>
            <a:chOff x="0" y="0"/>
            <a:chExt cx="1703799" cy="487024"/>
          </a:xfrm>
        </p:grpSpPr>
        <p:sp>
          <p:nvSpPr>
            <p:cNvPr id="3" name="Freeform 3"/>
            <p:cNvSpPr/>
            <p:nvPr/>
          </p:nvSpPr>
          <p:spPr>
            <a:xfrm>
              <a:off x="0" y="0"/>
              <a:ext cx="1703799" cy="487024"/>
            </a:xfrm>
            <a:custGeom>
              <a:avLst/>
              <a:gdLst/>
              <a:ahLst/>
              <a:cxnLst/>
              <a:rect l="l" t="t" r="r" b="b"/>
              <a:pathLst>
                <a:path w="1703799" h="487024">
                  <a:moveTo>
                    <a:pt x="21542" y="0"/>
                  </a:moveTo>
                  <a:lnTo>
                    <a:pt x="1682258" y="0"/>
                  </a:lnTo>
                  <a:cubicBezTo>
                    <a:pt x="1687971" y="0"/>
                    <a:pt x="1693450" y="2270"/>
                    <a:pt x="1697490" y="6309"/>
                  </a:cubicBezTo>
                  <a:cubicBezTo>
                    <a:pt x="1701530" y="10349"/>
                    <a:pt x="1703799" y="15828"/>
                    <a:pt x="1703799" y="21542"/>
                  </a:cubicBezTo>
                  <a:lnTo>
                    <a:pt x="1703799" y="465482"/>
                  </a:lnTo>
                  <a:cubicBezTo>
                    <a:pt x="1703799" y="471195"/>
                    <a:pt x="1701530" y="476675"/>
                    <a:pt x="1697490" y="480714"/>
                  </a:cubicBezTo>
                  <a:cubicBezTo>
                    <a:pt x="1693450" y="484754"/>
                    <a:pt x="1687971" y="487024"/>
                    <a:pt x="1682258" y="487024"/>
                  </a:cubicBezTo>
                  <a:lnTo>
                    <a:pt x="21542" y="487024"/>
                  </a:lnTo>
                  <a:cubicBezTo>
                    <a:pt x="15828" y="487024"/>
                    <a:pt x="10349" y="484754"/>
                    <a:pt x="6309" y="480714"/>
                  </a:cubicBezTo>
                  <a:cubicBezTo>
                    <a:pt x="2270" y="476675"/>
                    <a:pt x="0" y="471195"/>
                    <a:pt x="0" y="465482"/>
                  </a:cubicBezTo>
                  <a:lnTo>
                    <a:pt x="0" y="21542"/>
                  </a:lnTo>
                  <a:cubicBezTo>
                    <a:pt x="0" y="15828"/>
                    <a:pt x="2270" y="10349"/>
                    <a:pt x="6309" y="6309"/>
                  </a:cubicBezTo>
                  <a:cubicBezTo>
                    <a:pt x="10349" y="2270"/>
                    <a:pt x="15828" y="0"/>
                    <a:pt x="21542" y="0"/>
                  </a:cubicBezTo>
                  <a:close/>
                </a:path>
              </a:pathLst>
            </a:custGeom>
            <a:solidFill>
              <a:srgbClr val="185321"/>
            </a:solidFill>
          </p:spPr>
        </p:sp>
        <p:sp>
          <p:nvSpPr>
            <p:cNvPr id="4" name="TextBox 4"/>
            <p:cNvSpPr txBox="1"/>
            <p:nvPr/>
          </p:nvSpPr>
          <p:spPr>
            <a:xfrm>
              <a:off x="0" y="-47625"/>
              <a:ext cx="1703799" cy="534649"/>
            </a:xfrm>
            <a:prstGeom prst="rect">
              <a:avLst/>
            </a:prstGeom>
          </p:spPr>
          <p:txBody>
            <a:bodyPr lIns="50800" tIns="50800" rIns="50800" bIns="50800" rtlCol="0" anchor="ctr"/>
            <a:lstStyle/>
            <a:p>
              <a:pPr algn="ctr">
                <a:lnSpc>
                  <a:spcPts val="2940"/>
                </a:lnSpc>
              </a:pPr>
            </a:p>
          </p:txBody>
        </p:sp>
      </p:grpSp>
      <p:grpSp>
        <p:nvGrpSpPr>
          <p:cNvPr id="5" name="Group 5"/>
          <p:cNvGrpSpPr/>
          <p:nvPr/>
        </p:nvGrpSpPr>
        <p:grpSpPr>
          <a:xfrm rot="0">
            <a:off x="10910562" y="4478511"/>
            <a:ext cx="6469114" cy="1849168"/>
            <a:chOff x="0" y="0"/>
            <a:chExt cx="1703799" cy="487024"/>
          </a:xfrm>
        </p:grpSpPr>
        <p:sp>
          <p:nvSpPr>
            <p:cNvPr id="6" name="Freeform 6"/>
            <p:cNvSpPr/>
            <p:nvPr/>
          </p:nvSpPr>
          <p:spPr>
            <a:xfrm>
              <a:off x="0" y="0"/>
              <a:ext cx="1703799" cy="487024"/>
            </a:xfrm>
            <a:custGeom>
              <a:avLst/>
              <a:gdLst/>
              <a:ahLst/>
              <a:cxnLst/>
              <a:rect l="l" t="t" r="r" b="b"/>
              <a:pathLst>
                <a:path w="1703799" h="487024">
                  <a:moveTo>
                    <a:pt x="21542" y="0"/>
                  </a:moveTo>
                  <a:lnTo>
                    <a:pt x="1682258" y="0"/>
                  </a:lnTo>
                  <a:cubicBezTo>
                    <a:pt x="1687971" y="0"/>
                    <a:pt x="1693450" y="2270"/>
                    <a:pt x="1697490" y="6309"/>
                  </a:cubicBezTo>
                  <a:cubicBezTo>
                    <a:pt x="1701530" y="10349"/>
                    <a:pt x="1703799" y="15828"/>
                    <a:pt x="1703799" y="21542"/>
                  </a:cubicBezTo>
                  <a:lnTo>
                    <a:pt x="1703799" y="465482"/>
                  </a:lnTo>
                  <a:cubicBezTo>
                    <a:pt x="1703799" y="471195"/>
                    <a:pt x="1701530" y="476675"/>
                    <a:pt x="1697490" y="480714"/>
                  </a:cubicBezTo>
                  <a:cubicBezTo>
                    <a:pt x="1693450" y="484754"/>
                    <a:pt x="1687971" y="487024"/>
                    <a:pt x="1682258" y="487024"/>
                  </a:cubicBezTo>
                  <a:lnTo>
                    <a:pt x="21542" y="487024"/>
                  </a:lnTo>
                  <a:cubicBezTo>
                    <a:pt x="15828" y="487024"/>
                    <a:pt x="10349" y="484754"/>
                    <a:pt x="6309" y="480714"/>
                  </a:cubicBezTo>
                  <a:cubicBezTo>
                    <a:pt x="2270" y="476675"/>
                    <a:pt x="0" y="471195"/>
                    <a:pt x="0" y="465482"/>
                  </a:cubicBezTo>
                  <a:lnTo>
                    <a:pt x="0" y="21542"/>
                  </a:lnTo>
                  <a:cubicBezTo>
                    <a:pt x="0" y="15828"/>
                    <a:pt x="2270" y="10349"/>
                    <a:pt x="6309" y="6309"/>
                  </a:cubicBezTo>
                  <a:cubicBezTo>
                    <a:pt x="10349" y="2270"/>
                    <a:pt x="15828" y="0"/>
                    <a:pt x="21542" y="0"/>
                  </a:cubicBezTo>
                  <a:close/>
                </a:path>
              </a:pathLst>
            </a:custGeom>
            <a:solidFill>
              <a:srgbClr val="185321"/>
            </a:solidFill>
          </p:spPr>
        </p:sp>
        <p:sp>
          <p:nvSpPr>
            <p:cNvPr id="7" name="TextBox 7"/>
            <p:cNvSpPr txBox="1"/>
            <p:nvPr/>
          </p:nvSpPr>
          <p:spPr>
            <a:xfrm>
              <a:off x="0" y="-47625"/>
              <a:ext cx="1703799" cy="534649"/>
            </a:xfrm>
            <a:prstGeom prst="rect">
              <a:avLst/>
            </a:prstGeom>
          </p:spPr>
          <p:txBody>
            <a:bodyPr lIns="50800" tIns="50800" rIns="50800" bIns="50800" rtlCol="0" anchor="ctr"/>
            <a:lstStyle/>
            <a:p>
              <a:pPr algn="ctr">
                <a:lnSpc>
                  <a:spcPts val="2940"/>
                </a:lnSpc>
              </a:pPr>
            </a:p>
          </p:txBody>
        </p:sp>
      </p:grpSp>
      <p:grpSp>
        <p:nvGrpSpPr>
          <p:cNvPr id="8" name="Group 8"/>
          <p:cNvGrpSpPr/>
          <p:nvPr/>
        </p:nvGrpSpPr>
        <p:grpSpPr>
          <a:xfrm rot="0">
            <a:off x="10910562" y="7409132"/>
            <a:ext cx="6469114" cy="1849168"/>
            <a:chOff x="0" y="0"/>
            <a:chExt cx="1703799" cy="487024"/>
          </a:xfrm>
        </p:grpSpPr>
        <p:sp>
          <p:nvSpPr>
            <p:cNvPr id="9" name="Freeform 9"/>
            <p:cNvSpPr/>
            <p:nvPr/>
          </p:nvSpPr>
          <p:spPr>
            <a:xfrm>
              <a:off x="0" y="0"/>
              <a:ext cx="1703799" cy="487024"/>
            </a:xfrm>
            <a:custGeom>
              <a:avLst/>
              <a:gdLst/>
              <a:ahLst/>
              <a:cxnLst/>
              <a:rect l="l" t="t" r="r" b="b"/>
              <a:pathLst>
                <a:path w="1703799" h="487024">
                  <a:moveTo>
                    <a:pt x="21542" y="0"/>
                  </a:moveTo>
                  <a:lnTo>
                    <a:pt x="1682258" y="0"/>
                  </a:lnTo>
                  <a:cubicBezTo>
                    <a:pt x="1687971" y="0"/>
                    <a:pt x="1693450" y="2270"/>
                    <a:pt x="1697490" y="6309"/>
                  </a:cubicBezTo>
                  <a:cubicBezTo>
                    <a:pt x="1701530" y="10349"/>
                    <a:pt x="1703799" y="15828"/>
                    <a:pt x="1703799" y="21542"/>
                  </a:cubicBezTo>
                  <a:lnTo>
                    <a:pt x="1703799" y="465482"/>
                  </a:lnTo>
                  <a:cubicBezTo>
                    <a:pt x="1703799" y="471195"/>
                    <a:pt x="1701530" y="476675"/>
                    <a:pt x="1697490" y="480714"/>
                  </a:cubicBezTo>
                  <a:cubicBezTo>
                    <a:pt x="1693450" y="484754"/>
                    <a:pt x="1687971" y="487024"/>
                    <a:pt x="1682258" y="487024"/>
                  </a:cubicBezTo>
                  <a:lnTo>
                    <a:pt x="21542" y="487024"/>
                  </a:lnTo>
                  <a:cubicBezTo>
                    <a:pt x="15828" y="487024"/>
                    <a:pt x="10349" y="484754"/>
                    <a:pt x="6309" y="480714"/>
                  </a:cubicBezTo>
                  <a:cubicBezTo>
                    <a:pt x="2270" y="476675"/>
                    <a:pt x="0" y="471195"/>
                    <a:pt x="0" y="465482"/>
                  </a:cubicBezTo>
                  <a:lnTo>
                    <a:pt x="0" y="21542"/>
                  </a:lnTo>
                  <a:cubicBezTo>
                    <a:pt x="0" y="15828"/>
                    <a:pt x="2270" y="10349"/>
                    <a:pt x="6309" y="6309"/>
                  </a:cubicBezTo>
                  <a:cubicBezTo>
                    <a:pt x="10349" y="2270"/>
                    <a:pt x="15828" y="0"/>
                    <a:pt x="21542" y="0"/>
                  </a:cubicBezTo>
                  <a:close/>
                </a:path>
              </a:pathLst>
            </a:custGeom>
            <a:solidFill>
              <a:srgbClr val="185321"/>
            </a:solidFill>
          </p:spPr>
        </p:sp>
        <p:sp>
          <p:nvSpPr>
            <p:cNvPr id="10" name="TextBox 10"/>
            <p:cNvSpPr txBox="1"/>
            <p:nvPr/>
          </p:nvSpPr>
          <p:spPr>
            <a:xfrm>
              <a:off x="0" y="-47625"/>
              <a:ext cx="1703799" cy="534649"/>
            </a:xfrm>
            <a:prstGeom prst="rect">
              <a:avLst/>
            </a:prstGeom>
          </p:spPr>
          <p:txBody>
            <a:bodyPr lIns="50800" tIns="50800" rIns="50800" bIns="50800" rtlCol="0" anchor="ctr"/>
            <a:lstStyle/>
            <a:p>
              <a:pPr algn="ctr">
                <a:lnSpc>
                  <a:spcPts val="2940"/>
                </a:lnSpc>
              </a:pPr>
            </a:p>
          </p:txBody>
        </p:sp>
      </p:grpSp>
      <p:grpSp>
        <p:nvGrpSpPr>
          <p:cNvPr id="11" name="Group 11"/>
          <p:cNvGrpSpPr/>
          <p:nvPr/>
        </p:nvGrpSpPr>
        <p:grpSpPr>
          <a:xfrm rot="0">
            <a:off x="10338992" y="1900905"/>
            <a:ext cx="1143140" cy="114314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B9E69"/>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940"/>
                </a:lnSpc>
              </a:pPr>
            </a:p>
          </p:txBody>
        </p:sp>
      </p:grpSp>
      <p:grpSp>
        <p:nvGrpSpPr>
          <p:cNvPr id="14" name="Group 14"/>
          <p:cNvGrpSpPr/>
          <p:nvPr/>
        </p:nvGrpSpPr>
        <p:grpSpPr>
          <a:xfrm rot="0">
            <a:off x="0" y="7762146"/>
            <a:ext cx="9144000" cy="2524854"/>
            <a:chOff x="0" y="0"/>
            <a:chExt cx="2408296" cy="664982"/>
          </a:xfrm>
        </p:grpSpPr>
        <p:sp>
          <p:nvSpPr>
            <p:cNvPr id="15" name="Freeform 15"/>
            <p:cNvSpPr/>
            <p:nvPr/>
          </p:nvSpPr>
          <p:spPr>
            <a:xfrm>
              <a:off x="0" y="0"/>
              <a:ext cx="2408296" cy="664982"/>
            </a:xfrm>
            <a:custGeom>
              <a:avLst/>
              <a:gdLst/>
              <a:ahLst/>
              <a:cxnLst/>
              <a:rect l="l" t="t" r="r" b="b"/>
              <a:pathLst>
                <a:path w="2408296" h="664982">
                  <a:moveTo>
                    <a:pt x="0" y="0"/>
                  </a:moveTo>
                  <a:lnTo>
                    <a:pt x="2408296" y="0"/>
                  </a:lnTo>
                  <a:lnTo>
                    <a:pt x="2408296" y="664982"/>
                  </a:lnTo>
                  <a:lnTo>
                    <a:pt x="0" y="664982"/>
                  </a:lnTo>
                  <a:close/>
                </a:path>
              </a:pathLst>
            </a:custGeom>
            <a:solidFill>
              <a:srgbClr val="E8F0DB"/>
            </a:solidFill>
          </p:spPr>
        </p:sp>
        <p:sp>
          <p:nvSpPr>
            <p:cNvPr id="16" name="TextBox 16"/>
            <p:cNvSpPr txBox="1"/>
            <p:nvPr/>
          </p:nvSpPr>
          <p:spPr>
            <a:xfrm>
              <a:off x="0" y="-47625"/>
              <a:ext cx="2408296" cy="712607"/>
            </a:xfrm>
            <a:prstGeom prst="rect">
              <a:avLst/>
            </a:prstGeom>
          </p:spPr>
          <p:txBody>
            <a:bodyPr lIns="50800" tIns="50800" rIns="50800" bIns="50800" rtlCol="0" anchor="ctr"/>
            <a:lstStyle/>
            <a:p>
              <a:pPr algn="ctr">
                <a:lnSpc>
                  <a:spcPts val="2940"/>
                </a:lnSpc>
              </a:pPr>
            </a:p>
          </p:txBody>
        </p:sp>
      </p:grpSp>
      <p:grpSp>
        <p:nvGrpSpPr>
          <p:cNvPr id="17" name="Group 17"/>
          <p:cNvGrpSpPr/>
          <p:nvPr/>
        </p:nvGrpSpPr>
        <p:grpSpPr>
          <a:xfrm rot="0">
            <a:off x="10235431" y="4831526"/>
            <a:ext cx="1143140" cy="114314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B9E69"/>
            </a:solidFill>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2940"/>
                </a:lnSpc>
              </a:pPr>
            </a:p>
          </p:txBody>
        </p:sp>
      </p:grpSp>
      <p:grpSp>
        <p:nvGrpSpPr>
          <p:cNvPr id="20" name="Group 20"/>
          <p:cNvGrpSpPr/>
          <p:nvPr/>
        </p:nvGrpSpPr>
        <p:grpSpPr>
          <a:xfrm rot="0">
            <a:off x="10218617" y="7762146"/>
            <a:ext cx="1143140" cy="114314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B9E69"/>
            </a:solidFill>
          </p:spPr>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2940"/>
                </a:lnSpc>
              </a:pPr>
            </a:p>
          </p:txBody>
        </p:sp>
      </p:grpSp>
      <p:sp>
        <p:nvSpPr>
          <p:cNvPr id="23" name="Freeform 23"/>
          <p:cNvSpPr/>
          <p:nvPr/>
        </p:nvSpPr>
        <p:spPr>
          <a:xfrm>
            <a:off x="10491663" y="5143500"/>
            <a:ext cx="597047" cy="542770"/>
          </a:xfrm>
          <a:custGeom>
            <a:avLst/>
            <a:gdLst/>
            <a:ahLst/>
            <a:cxnLst/>
            <a:rect l="l" t="t" r="r" b="b"/>
            <a:pathLst>
              <a:path w="597047" h="542770">
                <a:moveTo>
                  <a:pt x="0" y="0"/>
                </a:moveTo>
                <a:lnTo>
                  <a:pt x="597047" y="0"/>
                </a:lnTo>
                <a:lnTo>
                  <a:pt x="597047" y="542770"/>
                </a:lnTo>
                <a:lnTo>
                  <a:pt x="0" y="54277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24" name="Freeform 24"/>
          <p:cNvSpPr/>
          <p:nvPr/>
        </p:nvSpPr>
        <p:spPr>
          <a:xfrm>
            <a:off x="10623420" y="2175618"/>
            <a:ext cx="574284" cy="593715"/>
          </a:xfrm>
          <a:custGeom>
            <a:avLst/>
            <a:gdLst/>
            <a:ahLst/>
            <a:cxnLst/>
            <a:rect l="l" t="t" r="r" b="b"/>
            <a:pathLst>
              <a:path w="574284" h="593715">
                <a:moveTo>
                  <a:pt x="0" y="0"/>
                </a:moveTo>
                <a:lnTo>
                  <a:pt x="574284" y="0"/>
                </a:lnTo>
                <a:lnTo>
                  <a:pt x="574284" y="593714"/>
                </a:lnTo>
                <a:lnTo>
                  <a:pt x="0" y="59371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25" name="Freeform 25"/>
          <p:cNvSpPr/>
          <p:nvPr/>
        </p:nvSpPr>
        <p:spPr>
          <a:xfrm>
            <a:off x="10525291" y="8052672"/>
            <a:ext cx="563419" cy="564445"/>
          </a:xfrm>
          <a:custGeom>
            <a:avLst/>
            <a:gdLst/>
            <a:ahLst/>
            <a:cxnLst/>
            <a:rect l="l" t="t" r="r" b="b"/>
            <a:pathLst>
              <a:path w="563419" h="564445">
                <a:moveTo>
                  <a:pt x="0" y="0"/>
                </a:moveTo>
                <a:lnTo>
                  <a:pt x="563419" y="0"/>
                </a:lnTo>
                <a:lnTo>
                  <a:pt x="563419" y="564445"/>
                </a:lnTo>
                <a:lnTo>
                  <a:pt x="0" y="564445"/>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26" name="TextBox 26"/>
          <p:cNvSpPr txBox="1"/>
          <p:nvPr/>
        </p:nvSpPr>
        <p:spPr>
          <a:xfrm>
            <a:off x="0" y="91297"/>
            <a:ext cx="5701927" cy="1162685"/>
          </a:xfrm>
          <a:prstGeom prst="rect">
            <a:avLst/>
          </a:prstGeom>
        </p:spPr>
        <p:txBody>
          <a:bodyPr lIns="0" tIns="0" rIns="0" bIns="0" rtlCol="0" anchor="t">
            <a:spAutoFit/>
          </a:bodyPr>
          <a:lstStyle/>
          <a:p>
            <a:pPr marL="0" lvl="0" indent="0" algn="r">
              <a:lnSpc>
                <a:spcPts val="8320"/>
              </a:lnSpc>
              <a:spcBef>
                <a:spcPct val="0"/>
              </a:spcBef>
            </a:pPr>
            <a:r>
              <a:rPr lang="en-US" sz="6500" b="1">
                <a:solidFill>
                  <a:srgbClr val="185321"/>
                </a:solidFill>
                <a:latin typeface="Akzidenz-Grotesk Heavy" panose="02000503050000020004"/>
                <a:ea typeface="Akzidenz-Grotesk Heavy" panose="02000503050000020004"/>
                <a:cs typeface="Akzidenz-Grotesk Heavy" panose="02000503050000020004"/>
                <a:sym typeface="Akzidenz-Grotesk Heavy" panose="02000503050000020004"/>
              </a:rPr>
              <a:t>OBJECTIVES</a:t>
            </a:r>
            <a:endParaRPr lang="en-US" sz="6500" b="1">
              <a:solidFill>
                <a:srgbClr val="185321"/>
              </a:solidFill>
              <a:latin typeface="Akzidenz-Grotesk Heavy" panose="02000503050000020004"/>
              <a:ea typeface="Akzidenz-Grotesk Heavy" panose="02000503050000020004"/>
              <a:cs typeface="Akzidenz-Grotesk Heavy" panose="02000503050000020004"/>
              <a:sym typeface="Akzidenz-Grotesk Heavy" panose="02000503050000020004"/>
            </a:endParaRPr>
          </a:p>
        </p:txBody>
      </p:sp>
      <p:sp>
        <p:nvSpPr>
          <p:cNvPr id="27" name="TextBox 27"/>
          <p:cNvSpPr txBox="1"/>
          <p:nvPr/>
        </p:nvSpPr>
        <p:spPr>
          <a:xfrm>
            <a:off x="11605957" y="1657992"/>
            <a:ext cx="5010264" cy="2082347"/>
          </a:xfrm>
          <a:prstGeom prst="rect">
            <a:avLst/>
          </a:prstGeom>
        </p:spPr>
        <p:txBody>
          <a:bodyPr lIns="0" tIns="0" rIns="0" bIns="0" rtlCol="0" anchor="t">
            <a:spAutoFit/>
          </a:bodyPr>
          <a:lstStyle/>
          <a:p>
            <a:pPr algn="just">
              <a:lnSpc>
                <a:spcPts val="3350"/>
              </a:lnSpc>
            </a:pPr>
            <a:r>
              <a:rPr lang="en-US" sz="2390" b="1">
                <a:solidFill>
                  <a:srgbClr val="E8F0DB"/>
                </a:solidFill>
                <a:latin typeface="Inter Bold" panose="020B0802030000000004"/>
                <a:ea typeface="Inter Bold" panose="020B0802030000000004"/>
                <a:cs typeface="Inter Bold" panose="020B0802030000000004"/>
                <a:sym typeface="Inter Bold" panose="020B0802030000000004"/>
              </a:rPr>
              <a:t>Predict potential disease outbreaks before symptoms appear, using sensor and weather data</a:t>
            </a:r>
            <a:endParaRPr lang="en-US" sz="2390" b="1">
              <a:solidFill>
                <a:srgbClr val="E8F0DB"/>
              </a:solidFill>
              <a:latin typeface="Inter Bold" panose="020B0802030000000004"/>
              <a:ea typeface="Inter Bold" panose="020B0802030000000004"/>
              <a:cs typeface="Inter Bold" panose="020B0802030000000004"/>
              <a:sym typeface="Inter Bold" panose="020B0802030000000004"/>
            </a:endParaRPr>
          </a:p>
          <a:p>
            <a:pPr algn="just">
              <a:lnSpc>
                <a:spcPts val="3350"/>
              </a:lnSpc>
            </a:pPr>
          </a:p>
        </p:txBody>
      </p:sp>
      <p:sp>
        <p:nvSpPr>
          <p:cNvPr id="28" name="TextBox 28"/>
          <p:cNvSpPr txBox="1"/>
          <p:nvPr/>
        </p:nvSpPr>
        <p:spPr>
          <a:xfrm>
            <a:off x="150473" y="1151771"/>
            <a:ext cx="9961132" cy="5129508"/>
          </a:xfrm>
          <a:prstGeom prst="rect">
            <a:avLst/>
          </a:prstGeom>
        </p:spPr>
        <p:txBody>
          <a:bodyPr lIns="0" tIns="0" rIns="0" bIns="0" rtlCol="0" anchor="t">
            <a:spAutoFit/>
          </a:bodyPr>
          <a:lstStyle/>
          <a:p>
            <a:pPr algn="just">
              <a:lnSpc>
                <a:spcPts val="3395"/>
              </a:lnSpc>
            </a:pPr>
            <a:r>
              <a:rPr lang="en-US" sz="2425" b="1">
                <a:solidFill>
                  <a:srgbClr val="0C1E0F"/>
                </a:solidFill>
                <a:latin typeface="Inter Bold" panose="020B0802030000000004"/>
                <a:ea typeface="Inter Bold" panose="020B0802030000000004"/>
                <a:cs typeface="Inter Bold" panose="020B0802030000000004"/>
                <a:sym typeface="Inter Bold" panose="020B0802030000000004"/>
              </a:rPr>
              <a:t>To build a real-time, intelligent system for detecting pomegranate diseases and predicting them early — even before visible symptoms appear. This system leverages low-cost edge hardware, machine learning models, and environmental sensors to deliver timely alerts and actionable insights directly to farmers in the field.</a:t>
            </a:r>
            <a:endParaRPr lang="en-US" sz="2425" b="1">
              <a:solidFill>
                <a:srgbClr val="0C1E0F"/>
              </a:solidFill>
              <a:latin typeface="Inter Bold" panose="020B0802030000000004"/>
              <a:ea typeface="Inter Bold" panose="020B0802030000000004"/>
              <a:cs typeface="Inter Bold" panose="020B0802030000000004"/>
              <a:sym typeface="Inter Bold" panose="020B0802030000000004"/>
            </a:endParaRPr>
          </a:p>
          <a:p>
            <a:pPr algn="just">
              <a:lnSpc>
                <a:spcPts val="3395"/>
              </a:lnSpc>
            </a:pPr>
          </a:p>
          <a:p>
            <a:pPr algn="just">
              <a:lnSpc>
                <a:spcPts val="3395"/>
              </a:lnSpc>
            </a:pPr>
            <a:r>
              <a:rPr lang="en-US" sz="2425" b="1">
                <a:solidFill>
                  <a:srgbClr val="0C1E0F"/>
                </a:solidFill>
                <a:latin typeface="Inter Bold" panose="020B0802030000000004"/>
                <a:ea typeface="Inter Bold" panose="020B0802030000000004"/>
                <a:cs typeface="Inter Bold" panose="020B0802030000000004"/>
                <a:sym typeface="Inter Bold" panose="020B0802030000000004"/>
              </a:rPr>
              <a:t>By integrating leaf image analysis, soil and climate data, and weather forecasts, our goal is to minimize crop loss, reduce unnecessary pesticide usage, and improve decision-making at the grassroots level.</a:t>
            </a:r>
            <a:endParaRPr lang="en-US" sz="2425" b="1">
              <a:solidFill>
                <a:srgbClr val="0C1E0F"/>
              </a:solidFill>
              <a:latin typeface="Inter Bold" panose="020B0802030000000004"/>
              <a:ea typeface="Inter Bold" panose="020B0802030000000004"/>
              <a:cs typeface="Inter Bold" panose="020B0802030000000004"/>
              <a:sym typeface="Inter Bold" panose="020B0802030000000004"/>
            </a:endParaRPr>
          </a:p>
          <a:p>
            <a:pPr marL="0" lvl="0" indent="0" algn="just">
              <a:lnSpc>
                <a:spcPts val="3395"/>
              </a:lnSpc>
              <a:spcBef>
                <a:spcPct val="0"/>
              </a:spcBef>
            </a:pPr>
          </a:p>
        </p:txBody>
      </p:sp>
      <p:sp>
        <p:nvSpPr>
          <p:cNvPr id="29" name="TextBox 29"/>
          <p:cNvSpPr txBox="1"/>
          <p:nvPr/>
        </p:nvSpPr>
        <p:spPr>
          <a:xfrm>
            <a:off x="11482132" y="4636206"/>
            <a:ext cx="5407249" cy="1746248"/>
          </a:xfrm>
          <a:prstGeom prst="rect">
            <a:avLst/>
          </a:prstGeom>
        </p:spPr>
        <p:txBody>
          <a:bodyPr lIns="0" tIns="0" rIns="0" bIns="0" rtlCol="0" anchor="t">
            <a:spAutoFit/>
          </a:bodyPr>
          <a:lstStyle/>
          <a:p>
            <a:pPr algn="just">
              <a:lnSpc>
                <a:spcPts val="3500"/>
              </a:lnSpc>
            </a:pPr>
            <a:r>
              <a:rPr lang="en-US" sz="2500" b="1">
                <a:solidFill>
                  <a:srgbClr val="E8F0DB"/>
                </a:solidFill>
                <a:latin typeface="Inter Bold" panose="020B0802030000000004"/>
                <a:ea typeface="Inter Bold" panose="020B0802030000000004"/>
                <a:cs typeface="Inter Bold" panose="020B0802030000000004"/>
                <a:sym typeface="Inter Bold" panose="020B0802030000000004"/>
              </a:rPr>
              <a:t>Alert farmers with timely and actionable insights to enable early intervention</a:t>
            </a:r>
            <a:endParaRPr lang="en-US" sz="2500" b="1">
              <a:solidFill>
                <a:srgbClr val="E8F0DB"/>
              </a:solidFill>
              <a:latin typeface="Inter Bold" panose="020B0802030000000004"/>
              <a:ea typeface="Inter Bold" panose="020B0802030000000004"/>
              <a:cs typeface="Inter Bold" panose="020B0802030000000004"/>
              <a:sym typeface="Inter Bold" panose="020B0802030000000004"/>
            </a:endParaRPr>
          </a:p>
          <a:p>
            <a:pPr marL="0" lvl="0" indent="0" algn="just">
              <a:lnSpc>
                <a:spcPts val="3500"/>
              </a:lnSpc>
              <a:spcBef>
                <a:spcPct val="0"/>
              </a:spcBef>
            </a:pPr>
          </a:p>
        </p:txBody>
      </p:sp>
      <p:sp>
        <p:nvSpPr>
          <p:cNvPr id="30" name="TextBox 30"/>
          <p:cNvSpPr txBox="1"/>
          <p:nvPr/>
        </p:nvSpPr>
        <p:spPr>
          <a:xfrm>
            <a:off x="11605957" y="7630229"/>
            <a:ext cx="4666042" cy="1480183"/>
          </a:xfrm>
          <a:prstGeom prst="rect">
            <a:avLst/>
          </a:prstGeom>
        </p:spPr>
        <p:txBody>
          <a:bodyPr lIns="0" tIns="0" rIns="0" bIns="0" rtlCol="0" anchor="t">
            <a:spAutoFit/>
          </a:bodyPr>
          <a:lstStyle/>
          <a:p>
            <a:pPr algn="just">
              <a:lnSpc>
                <a:spcPts val="2940"/>
              </a:lnSpc>
            </a:pPr>
            <a:r>
              <a:rPr lang="en-US" sz="2100" b="1">
                <a:solidFill>
                  <a:srgbClr val="E8F0DB"/>
                </a:solidFill>
                <a:latin typeface="Inter Bold" panose="020B0802030000000004"/>
                <a:ea typeface="Inter Bold" panose="020B0802030000000004"/>
                <a:cs typeface="Inter Bold" panose="020B0802030000000004"/>
                <a:sym typeface="Inter Bold" panose="020B0802030000000004"/>
              </a:rPr>
              <a:t>Use low-cost hardware like Raspberry Pi for offline, field-deployable processing</a:t>
            </a:r>
            <a:endParaRPr lang="en-US" sz="2100" b="1">
              <a:solidFill>
                <a:srgbClr val="E8F0DB"/>
              </a:solidFill>
              <a:latin typeface="Inter Bold" panose="020B0802030000000004"/>
              <a:ea typeface="Inter Bold" panose="020B0802030000000004"/>
              <a:cs typeface="Inter Bold" panose="020B0802030000000004"/>
              <a:sym typeface="Inter Bold" panose="020B0802030000000004"/>
            </a:endParaRPr>
          </a:p>
          <a:p>
            <a:pPr marL="0" lvl="0" indent="0" algn="just">
              <a:lnSpc>
                <a:spcPts val="2940"/>
              </a:lnSpc>
              <a:spcBef>
                <a:spcPct val="0"/>
              </a:spcBef>
            </a:pPr>
          </a:p>
        </p:txBody>
      </p:sp>
      <p:grpSp>
        <p:nvGrpSpPr>
          <p:cNvPr id="31" name="Group 31"/>
          <p:cNvGrpSpPr/>
          <p:nvPr/>
        </p:nvGrpSpPr>
        <p:grpSpPr>
          <a:xfrm rot="0">
            <a:off x="361045" y="6108387"/>
            <a:ext cx="8180267" cy="4089875"/>
            <a:chOff x="0" y="0"/>
            <a:chExt cx="1267337" cy="633629"/>
          </a:xfrm>
        </p:grpSpPr>
        <p:sp>
          <p:nvSpPr>
            <p:cNvPr id="32" name="Freeform 32"/>
            <p:cNvSpPr/>
            <p:nvPr/>
          </p:nvSpPr>
          <p:spPr>
            <a:xfrm>
              <a:off x="0" y="0"/>
              <a:ext cx="1267337" cy="633629"/>
            </a:xfrm>
            <a:custGeom>
              <a:avLst/>
              <a:gdLst/>
              <a:ahLst/>
              <a:cxnLst/>
              <a:rect l="l" t="t" r="r" b="b"/>
              <a:pathLst>
                <a:path w="1267337" h="633629">
                  <a:moveTo>
                    <a:pt x="18928" y="0"/>
                  </a:moveTo>
                  <a:lnTo>
                    <a:pt x="1248409" y="0"/>
                  </a:lnTo>
                  <a:cubicBezTo>
                    <a:pt x="1253429" y="0"/>
                    <a:pt x="1258244" y="1994"/>
                    <a:pt x="1261793" y="5544"/>
                  </a:cubicBezTo>
                  <a:cubicBezTo>
                    <a:pt x="1265343" y="9094"/>
                    <a:pt x="1267337" y="13908"/>
                    <a:pt x="1267337" y="18928"/>
                  </a:cubicBezTo>
                  <a:lnTo>
                    <a:pt x="1267337" y="614700"/>
                  </a:lnTo>
                  <a:cubicBezTo>
                    <a:pt x="1267337" y="625154"/>
                    <a:pt x="1258863" y="633629"/>
                    <a:pt x="1248409" y="633629"/>
                  </a:cubicBezTo>
                  <a:lnTo>
                    <a:pt x="18928" y="633629"/>
                  </a:lnTo>
                  <a:cubicBezTo>
                    <a:pt x="8474" y="633629"/>
                    <a:pt x="0" y="625154"/>
                    <a:pt x="0" y="614700"/>
                  </a:cubicBezTo>
                  <a:lnTo>
                    <a:pt x="0" y="18928"/>
                  </a:lnTo>
                  <a:cubicBezTo>
                    <a:pt x="0" y="8474"/>
                    <a:pt x="8474" y="0"/>
                    <a:pt x="18928" y="0"/>
                  </a:cubicBezTo>
                  <a:close/>
                </a:path>
              </a:pathLst>
            </a:custGeom>
            <a:blipFill>
              <a:blip r:embed="rId7"/>
              <a:stretch>
                <a:fillRect t="-100103" b="-100103"/>
              </a:stretch>
            </a:blipFill>
            <a:ln cap="sq">
              <a:noFill/>
              <a:prstDash val="solid"/>
              <a:miter/>
            </a:ln>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rot="0">
            <a:off x="14220318" y="0"/>
            <a:ext cx="4067682" cy="7427714"/>
            <a:chOff x="0" y="0"/>
            <a:chExt cx="1071324" cy="1956270"/>
          </a:xfrm>
        </p:grpSpPr>
        <p:sp>
          <p:nvSpPr>
            <p:cNvPr id="3" name="Freeform 3"/>
            <p:cNvSpPr/>
            <p:nvPr/>
          </p:nvSpPr>
          <p:spPr>
            <a:xfrm>
              <a:off x="0" y="0"/>
              <a:ext cx="1071324" cy="1956270"/>
            </a:xfrm>
            <a:custGeom>
              <a:avLst/>
              <a:gdLst/>
              <a:ahLst/>
              <a:cxnLst/>
              <a:rect l="l" t="t" r="r" b="b"/>
              <a:pathLst>
                <a:path w="1071324" h="1956270">
                  <a:moveTo>
                    <a:pt x="0" y="0"/>
                  </a:moveTo>
                  <a:lnTo>
                    <a:pt x="1071324" y="0"/>
                  </a:lnTo>
                  <a:lnTo>
                    <a:pt x="1071324" y="1956270"/>
                  </a:lnTo>
                  <a:lnTo>
                    <a:pt x="0" y="1956270"/>
                  </a:lnTo>
                  <a:close/>
                </a:path>
              </a:pathLst>
            </a:custGeom>
            <a:solidFill>
              <a:srgbClr val="E8F0DB"/>
            </a:solidFill>
          </p:spPr>
        </p:sp>
        <p:sp>
          <p:nvSpPr>
            <p:cNvPr id="4" name="TextBox 4"/>
            <p:cNvSpPr txBox="1"/>
            <p:nvPr/>
          </p:nvSpPr>
          <p:spPr>
            <a:xfrm>
              <a:off x="0" y="-47625"/>
              <a:ext cx="1071324" cy="2003895"/>
            </a:xfrm>
            <a:prstGeom prst="rect">
              <a:avLst/>
            </a:prstGeom>
          </p:spPr>
          <p:txBody>
            <a:bodyPr lIns="50800" tIns="50800" rIns="50800" bIns="50800" rtlCol="0" anchor="ctr"/>
            <a:lstStyle/>
            <a:p>
              <a:pPr algn="ctr">
                <a:lnSpc>
                  <a:spcPts val="2940"/>
                </a:lnSpc>
              </a:pPr>
            </a:p>
          </p:txBody>
        </p:sp>
      </p:grpSp>
      <p:grpSp>
        <p:nvGrpSpPr>
          <p:cNvPr id="5" name="Group 5"/>
          <p:cNvGrpSpPr/>
          <p:nvPr/>
        </p:nvGrpSpPr>
        <p:grpSpPr>
          <a:xfrm rot="0">
            <a:off x="0" y="7200900"/>
            <a:ext cx="18288000" cy="3086100"/>
            <a:chOff x="0" y="0"/>
            <a:chExt cx="4816593" cy="812800"/>
          </a:xfrm>
        </p:grpSpPr>
        <p:sp>
          <p:nvSpPr>
            <p:cNvPr id="6" name="Freeform 6"/>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8B9E69"/>
            </a:solidFill>
          </p:spPr>
        </p:sp>
        <p:sp>
          <p:nvSpPr>
            <p:cNvPr id="7" name="TextBox 7"/>
            <p:cNvSpPr txBox="1"/>
            <p:nvPr/>
          </p:nvSpPr>
          <p:spPr>
            <a:xfrm>
              <a:off x="0" y="-47625"/>
              <a:ext cx="4816593" cy="860425"/>
            </a:xfrm>
            <a:prstGeom prst="rect">
              <a:avLst/>
            </a:prstGeom>
          </p:spPr>
          <p:txBody>
            <a:bodyPr lIns="50800" tIns="50800" rIns="50800" bIns="50800" rtlCol="0" anchor="ctr"/>
            <a:lstStyle/>
            <a:p>
              <a:pPr algn="ctr">
                <a:lnSpc>
                  <a:spcPts val="2940"/>
                </a:lnSpc>
              </a:pPr>
            </a:p>
          </p:txBody>
        </p:sp>
      </p:grpSp>
      <p:sp>
        <p:nvSpPr>
          <p:cNvPr id="8" name="TextBox 8"/>
          <p:cNvSpPr txBox="1"/>
          <p:nvPr/>
        </p:nvSpPr>
        <p:spPr>
          <a:xfrm>
            <a:off x="562674" y="364465"/>
            <a:ext cx="6458320" cy="2210435"/>
          </a:xfrm>
          <a:prstGeom prst="rect">
            <a:avLst/>
          </a:prstGeom>
        </p:spPr>
        <p:txBody>
          <a:bodyPr lIns="0" tIns="0" rIns="0" bIns="0" rtlCol="0" anchor="t">
            <a:spAutoFit/>
          </a:bodyPr>
          <a:lstStyle/>
          <a:p>
            <a:pPr algn="l">
              <a:lnSpc>
                <a:spcPts val="8320"/>
              </a:lnSpc>
            </a:pPr>
            <a:r>
              <a:rPr lang="en-US" sz="6500" b="1" spc="-526">
                <a:solidFill>
                  <a:srgbClr val="185321"/>
                </a:solidFill>
                <a:latin typeface="Akzidenz-Grotesk Heavy" panose="02000503050000020004"/>
                <a:ea typeface="Akzidenz-Grotesk Heavy" panose="02000503050000020004"/>
                <a:cs typeface="Akzidenz-Grotesk Heavy" panose="02000503050000020004"/>
                <a:sym typeface="Akzidenz-Grotesk Heavy" panose="02000503050000020004"/>
              </a:rPr>
              <a:t>RESEARCH </a:t>
            </a:r>
            <a:r>
              <a:rPr lang="en-US" sz="6500" b="1" spc="-526">
                <a:solidFill>
                  <a:srgbClr val="185321"/>
                </a:solidFill>
                <a:latin typeface="Akzidenz-Grotesk Heavy" panose="02000503050000020004"/>
                <a:ea typeface="Akzidenz-Grotesk Heavy" panose="02000503050000020004"/>
                <a:cs typeface="Akzidenz-Grotesk Heavy" panose="02000503050000020004"/>
                <a:sym typeface="Akzidenz-Grotesk Heavy" panose="02000503050000020004"/>
              </a:rPr>
              <a:t>GAP</a:t>
            </a:r>
            <a:endParaRPr lang="en-US" sz="6500" b="1" spc="-526">
              <a:solidFill>
                <a:srgbClr val="185321"/>
              </a:solidFill>
              <a:latin typeface="Akzidenz-Grotesk Heavy" panose="02000503050000020004"/>
              <a:ea typeface="Akzidenz-Grotesk Heavy" panose="02000503050000020004"/>
              <a:cs typeface="Akzidenz-Grotesk Heavy" panose="02000503050000020004"/>
              <a:sym typeface="Akzidenz-Grotesk Heavy" panose="02000503050000020004"/>
            </a:endParaRPr>
          </a:p>
          <a:p>
            <a:pPr marL="0" lvl="0" indent="0" algn="l">
              <a:lnSpc>
                <a:spcPts val="8320"/>
              </a:lnSpc>
              <a:spcBef>
                <a:spcPct val="0"/>
              </a:spcBef>
            </a:pPr>
          </a:p>
        </p:txBody>
      </p:sp>
      <p:sp>
        <p:nvSpPr>
          <p:cNvPr id="9" name="TextBox 9"/>
          <p:cNvSpPr txBox="1"/>
          <p:nvPr/>
        </p:nvSpPr>
        <p:spPr>
          <a:xfrm>
            <a:off x="459113" y="1818487"/>
            <a:ext cx="13503094" cy="4844714"/>
          </a:xfrm>
          <a:prstGeom prst="rect">
            <a:avLst/>
          </a:prstGeom>
        </p:spPr>
        <p:txBody>
          <a:bodyPr lIns="0" tIns="0" rIns="0" bIns="0" rtlCol="0" anchor="t">
            <a:spAutoFit/>
          </a:bodyPr>
          <a:lstStyle/>
          <a:p>
            <a:pPr algn="just">
              <a:lnSpc>
                <a:spcPts val="3870"/>
              </a:lnSpc>
            </a:pPr>
            <a:r>
              <a:rPr lang="en-US" sz="2765" b="1">
                <a:solidFill>
                  <a:srgbClr val="0C1E0F"/>
                </a:solidFill>
                <a:latin typeface="Inter Bold" panose="020B0802030000000004"/>
                <a:ea typeface="Inter Bold" panose="020B0802030000000004"/>
                <a:cs typeface="Inter Bold" panose="020B0802030000000004"/>
                <a:sym typeface="Inter Bold" panose="020B0802030000000004"/>
              </a:rPr>
              <a:t>First, many disease detection models rely only on visual symptoms. But by the time symptoms appear, the infection is already spreading.</a:t>
            </a:r>
            <a:endParaRPr lang="en-US" sz="2765" b="1">
              <a:solidFill>
                <a:srgbClr val="0C1E0F"/>
              </a:solidFill>
              <a:latin typeface="Inter Bold" panose="020B0802030000000004"/>
              <a:ea typeface="Inter Bold" panose="020B0802030000000004"/>
              <a:cs typeface="Inter Bold" panose="020B0802030000000004"/>
              <a:sym typeface="Inter Bold" panose="020B0802030000000004"/>
            </a:endParaRPr>
          </a:p>
          <a:p>
            <a:pPr algn="just">
              <a:lnSpc>
                <a:spcPts val="3870"/>
              </a:lnSpc>
            </a:pPr>
          </a:p>
          <a:p>
            <a:pPr algn="just">
              <a:lnSpc>
                <a:spcPts val="3870"/>
              </a:lnSpc>
            </a:pPr>
            <a:r>
              <a:rPr lang="en-US" sz="2765" b="1">
                <a:solidFill>
                  <a:srgbClr val="0C1E0F"/>
                </a:solidFill>
                <a:latin typeface="Inter Bold" panose="020B0802030000000004"/>
                <a:ea typeface="Inter Bold" panose="020B0802030000000004"/>
                <a:cs typeface="Inter Bold" panose="020B0802030000000004"/>
                <a:sym typeface="Inter Bold" panose="020B0802030000000004"/>
              </a:rPr>
              <a:t>Second, existing models don’t integrate environmental risk factors — such as soil moisture, temperature, and humidity — which play a major role in disease development.</a:t>
            </a:r>
            <a:endParaRPr lang="en-US" sz="2765" b="1">
              <a:solidFill>
                <a:srgbClr val="0C1E0F"/>
              </a:solidFill>
              <a:latin typeface="Inter Bold" panose="020B0802030000000004"/>
              <a:ea typeface="Inter Bold" panose="020B0802030000000004"/>
              <a:cs typeface="Inter Bold" panose="020B0802030000000004"/>
              <a:sym typeface="Inter Bold" panose="020B0802030000000004"/>
            </a:endParaRPr>
          </a:p>
          <a:p>
            <a:pPr algn="just">
              <a:lnSpc>
                <a:spcPts val="3870"/>
              </a:lnSpc>
            </a:pPr>
          </a:p>
          <a:p>
            <a:pPr marL="0" lvl="0" indent="0" algn="just">
              <a:lnSpc>
                <a:spcPts val="3870"/>
              </a:lnSpc>
              <a:spcBef>
                <a:spcPct val="0"/>
              </a:spcBef>
            </a:pPr>
            <a:r>
              <a:rPr lang="en-US" sz="2765" b="1">
                <a:solidFill>
                  <a:srgbClr val="0C1E0F"/>
                </a:solidFill>
                <a:latin typeface="Inter Bold" panose="020B0802030000000004"/>
                <a:ea typeface="Inter Bold" panose="020B0802030000000004"/>
                <a:cs typeface="Inter Bold" panose="020B0802030000000004"/>
                <a:sym typeface="Inter Bold" panose="020B0802030000000004"/>
              </a:rPr>
              <a:t>Third, very few systems are real-time, field-deployable, and affordable — especially for Indian farmers. They’re often cloud-dependent or need expensive hardware.</a:t>
            </a:r>
            <a:endParaRPr lang="en-US" sz="2765" b="1">
              <a:solidFill>
                <a:srgbClr val="0C1E0F"/>
              </a:solidFill>
              <a:latin typeface="Inter Bold" panose="020B0802030000000004"/>
              <a:ea typeface="Inter Bold" panose="020B0802030000000004"/>
              <a:cs typeface="Inter Bold" panose="020B0802030000000004"/>
              <a:sym typeface="Inter Bold" panose="020B0802030000000004"/>
            </a:endParaRPr>
          </a:p>
        </p:txBody>
      </p:sp>
      <p:grpSp>
        <p:nvGrpSpPr>
          <p:cNvPr id="10" name="Group 10"/>
          <p:cNvGrpSpPr/>
          <p:nvPr/>
        </p:nvGrpSpPr>
        <p:grpSpPr>
          <a:xfrm rot="0">
            <a:off x="245397" y="7296649"/>
            <a:ext cx="4702840" cy="2894602"/>
            <a:chOff x="0" y="0"/>
            <a:chExt cx="892759" cy="549494"/>
          </a:xfrm>
        </p:grpSpPr>
        <p:sp>
          <p:nvSpPr>
            <p:cNvPr id="11" name="Freeform 11"/>
            <p:cNvSpPr/>
            <p:nvPr/>
          </p:nvSpPr>
          <p:spPr>
            <a:xfrm>
              <a:off x="0" y="0"/>
              <a:ext cx="892759" cy="549494"/>
            </a:xfrm>
            <a:custGeom>
              <a:avLst/>
              <a:gdLst/>
              <a:ahLst/>
              <a:cxnLst/>
              <a:rect l="l" t="t" r="r" b="b"/>
              <a:pathLst>
                <a:path w="892759" h="549494">
                  <a:moveTo>
                    <a:pt x="32924" y="0"/>
                  </a:moveTo>
                  <a:lnTo>
                    <a:pt x="859834" y="0"/>
                  </a:lnTo>
                  <a:cubicBezTo>
                    <a:pt x="878018" y="0"/>
                    <a:pt x="892759" y="14741"/>
                    <a:pt x="892759" y="32924"/>
                  </a:cubicBezTo>
                  <a:lnTo>
                    <a:pt x="892759" y="516569"/>
                  </a:lnTo>
                  <a:cubicBezTo>
                    <a:pt x="892759" y="534753"/>
                    <a:pt x="878018" y="549494"/>
                    <a:pt x="859834" y="549494"/>
                  </a:cubicBezTo>
                  <a:lnTo>
                    <a:pt x="32924" y="549494"/>
                  </a:lnTo>
                  <a:cubicBezTo>
                    <a:pt x="14741" y="549494"/>
                    <a:pt x="0" y="534753"/>
                    <a:pt x="0" y="516569"/>
                  </a:cubicBezTo>
                  <a:lnTo>
                    <a:pt x="0" y="32924"/>
                  </a:lnTo>
                  <a:cubicBezTo>
                    <a:pt x="0" y="14741"/>
                    <a:pt x="14741" y="0"/>
                    <a:pt x="32924" y="0"/>
                  </a:cubicBezTo>
                  <a:close/>
                </a:path>
              </a:pathLst>
            </a:custGeom>
            <a:blipFill>
              <a:blip r:embed="rId1"/>
              <a:stretch>
                <a:fillRect l="-8619" r="-8619"/>
              </a:stretch>
            </a:blipFill>
            <a:ln cap="sq">
              <a:noFill/>
              <a:prstDash val="solid"/>
              <a:miter/>
            </a:ln>
          </p:spPr>
        </p:sp>
      </p:grpSp>
      <p:grpSp>
        <p:nvGrpSpPr>
          <p:cNvPr id="12" name="Group 12"/>
          <p:cNvGrpSpPr/>
          <p:nvPr/>
        </p:nvGrpSpPr>
        <p:grpSpPr>
          <a:xfrm rot="0">
            <a:off x="6792580" y="7276467"/>
            <a:ext cx="4702840" cy="2914784"/>
            <a:chOff x="0" y="0"/>
            <a:chExt cx="886577" cy="549494"/>
          </a:xfrm>
        </p:grpSpPr>
        <p:sp>
          <p:nvSpPr>
            <p:cNvPr id="13" name="Freeform 13"/>
            <p:cNvSpPr/>
            <p:nvPr/>
          </p:nvSpPr>
          <p:spPr>
            <a:xfrm>
              <a:off x="0" y="0"/>
              <a:ext cx="886577" cy="549494"/>
            </a:xfrm>
            <a:custGeom>
              <a:avLst/>
              <a:gdLst/>
              <a:ahLst/>
              <a:cxnLst/>
              <a:rect l="l" t="t" r="r" b="b"/>
              <a:pathLst>
                <a:path w="886577" h="549494">
                  <a:moveTo>
                    <a:pt x="32924" y="0"/>
                  </a:moveTo>
                  <a:lnTo>
                    <a:pt x="853653" y="0"/>
                  </a:lnTo>
                  <a:cubicBezTo>
                    <a:pt x="871837" y="0"/>
                    <a:pt x="886577" y="14741"/>
                    <a:pt x="886577" y="32924"/>
                  </a:cubicBezTo>
                  <a:lnTo>
                    <a:pt x="886577" y="516569"/>
                  </a:lnTo>
                  <a:cubicBezTo>
                    <a:pt x="886577" y="534753"/>
                    <a:pt x="871837" y="549494"/>
                    <a:pt x="853653" y="549494"/>
                  </a:cubicBezTo>
                  <a:lnTo>
                    <a:pt x="32924" y="549494"/>
                  </a:lnTo>
                  <a:cubicBezTo>
                    <a:pt x="14741" y="549494"/>
                    <a:pt x="0" y="534753"/>
                    <a:pt x="0" y="516569"/>
                  </a:cubicBezTo>
                  <a:lnTo>
                    <a:pt x="0" y="32924"/>
                  </a:lnTo>
                  <a:cubicBezTo>
                    <a:pt x="0" y="14741"/>
                    <a:pt x="14741" y="0"/>
                    <a:pt x="32924" y="0"/>
                  </a:cubicBezTo>
                  <a:close/>
                </a:path>
              </a:pathLst>
            </a:custGeom>
            <a:blipFill>
              <a:blip r:embed="rId2"/>
              <a:stretch>
                <a:fillRect t="-3781" b="-3781"/>
              </a:stretch>
            </a:blipFill>
            <a:ln cap="sq">
              <a:noFill/>
              <a:prstDash val="solid"/>
              <a:miter/>
            </a:ln>
          </p:spPr>
        </p:sp>
      </p:grpSp>
      <p:grpSp>
        <p:nvGrpSpPr>
          <p:cNvPr id="14" name="Group 14"/>
          <p:cNvGrpSpPr/>
          <p:nvPr/>
        </p:nvGrpSpPr>
        <p:grpSpPr>
          <a:xfrm rot="0">
            <a:off x="13070157" y="7296649"/>
            <a:ext cx="4702840" cy="2914784"/>
            <a:chOff x="0" y="0"/>
            <a:chExt cx="728593" cy="451576"/>
          </a:xfrm>
        </p:grpSpPr>
        <p:sp>
          <p:nvSpPr>
            <p:cNvPr id="15" name="Freeform 15"/>
            <p:cNvSpPr/>
            <p:nvPr/>
          </p:nvSpPr>
          <p:spPr>
            <a:xfrm>
              <a:off x="0" y="0"/>
              <a:ext cx="728593" cy="451576"/>
            </a:xfrm>
            <a:custGeom>
              <a:avLst/>
              <a:gdLst/>
              <a:ahLst/>
              <a:cxnLst/>
              <a:rect l="l" t="t" r="r" b="b"/>
              <a:pathLst>
                <a:path w="728593" h="451576">
                  <a:moveTo>
                    <a:pt x="32924" y="0"/>
                  </a:moveTo>
                  <a:lnTo>
                    <a:pt x="695669" y="0"/>
                  </a:lnTo>
                  <a:cubicBezTo>
                    <a:pt x="713852" y="0"/>
                    <a:pt x="728593" y="14741"/>
                    <a:pt x="728593" y="32924"/>
                  </a:cubicBezTo>
                  <a:lnTo>
                    <a:pt x="728593" y="418652"/>
                  </a:lnTo>
                  <a:cubicBezTo>
                    <a:pt x="728593" y="436835"/>
                    <a:pt x="713852" y="451576"/>
                    <a:pt x="695669" y="451576"/>
                  </a:cubicBezTo>
                  <a:lnTo>
                    <a:pt x="32924" y="451576"/>
                  </a:lnTo>
                  <a:cubicBezTo>
                    <a:pt x="14741" y="451576"/>
                    <a:pt x="0" y="436835"/>
                    <a:pt x="0" y="418652"/>
                  </a:cubicBezTo>
                  <a:lnTo>
                    <a:pt x="0" y="32924"/>
                  </a:lnTo>
                  <a:cubicBezTo>
                    <a:pt x="0" y="14741"/>
                    <a:pt x="14741" y="0"/>
                    <a:pt x="32924" y="0"/>
                  </a:cubicBezTo>
                  <a:close/>
                </a:path>
              </a:pathLst>
            </a:custGeom>
            <a:blipFill>
              <a:blip r:embed="rId3"/>
              <a:stretch>
                <a:fillRect t="-3848" b="-3848"/>
              </a:stretch>
            </a:blipFill>
            <a:ln cap="sq">
              <a:noFill/>
              <a:prstDash val="solid"/>
              <a:miter/>
            </a:ln>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rot="0">
            <a:off x="0" y="6628457"/>
            <a:ext cx="18288000" cy="3658543"/>
            <a:chOff x="0" y="0"/>
            <a:chExt cx="4816593" cy="963567"/>
          </a:xfrm>
        </p:grpSpPr>
        <p:sp>
          <p:nvSpPr>
            <p:cNvPr id="3" name="Freeform 3"/>
            <p:cNvSpPr/>
            <p:nvPr/>
          </p:nvSpPr>
          <p:spPr>
            <a:xfrm>
              <a:off x="0" y="0"/>
              <a:ext cx="4816592" cy="963567"/>
            </a:xfrm>
            <a:custGeom>
              <a:avLst/>
              <a:gdLst/>
              <a:ahLst/>
              <a:cxnLst/>
              <a:rect l="l" t="t" r="r" b="b"/>
              <a:pathLst>
                <a:path w="4816592" h="963567">
                  <a:moveTo>
                    <a:pt x="0" y="0"/>
                  </a:moveTo>
                  <a:lnTo>
                    <a:pt x="4816592" y="0"/>
                  </a:lnTo>
                  <a:lnTo>
                    <a:pt x="4816592" y="963567"/>
                  </a:lnTo>
                  <a:lnTo>
                    <a:pt x="0" y="963567"/>
                  </a:lnTo>
                  <a:close/>
                </a:path>
              </a:pathLst>
            </a:custGeom>
            <a:solidFill>
              <a:srgbClr val="E8F0DB"/>
            </a:solidFill>
          </p:spPr>
        </p:sp>
        <p:sp>
          <p:nvSpPr>
            <p:cNvPr id="4" name="TextBox 4"/>
            <p:cNvSpPr txBox="1"/>
            <p:nvPr/>
          </p:nvSpPr>
          <p:spPr>
            <a:xfrm>
              <a:off x="0" y="-47625"/>
              <a:ext cx="4816593" cy="1011192"/>
            </a:xfrm>
            <a:prstGeom prst="rect">
              <a:avLst/>
            </a:prstGeom>
          </p:spPr>
          <p:txBody>
            <a:bodyPr lIns="50800" tIns="50800" rIns="50800" bIns="50800" rtlCol="0" anchor="ctr"/>
            <a:lstStyle/>
            <a:p>
              <a:pPr algn="ctr">
                <a:lnSpc>
                  <a:spcPts val="2940"/>
                </a:lnSpc>
              </a:pPr>
            </a:p>
          </p:txBody>
        </p:sp>
      </p:grpSp>
      <p:grpSp>
        <p:nvGrpSpPr>
          <p:cNvPr id="5" name="Group 5"/>
          <p:cNvGrpSpPr/>
          <p:nvPr/>
        </p:nvGrpSpPr>
        <p:grpSpPr>
          <a:xfrm rot="0">
            <a:off x="1114502" y="4340826"/>
            <a:ext cx="4334035" cy="1323995"/>
            <a:chOff x="0" y="0"/>
            <a:chExt cx="1141474" cy="348706"/>
          </a:xfrm>
        </p:grpSpPr>
        <p:sp>
          <p:nvSpPr>
            <p:cNvPr id="6" name="Freeform 6"/>
            <p:cNvSpPr/>
            <p:nvPr/>
          </p:nvSpPr>
          <p:spPr>
            <a:xfrm>
              <a:off x="0" y="0"/>
              <a:ext cx="1141474" cy="348706"/>
            </a:xfrm>
            <a:custGeom>
              <a:avLst/>
              <a:gdLst/>
              <a:ahLst/>
              <a:cxnLst/>
              <a:rect l="l" t="t" r="r" b="b"/>
              <a:pathLst>
                <a:path w="1141474" h="348706">
                  <a:moveTo>
                    <a:pt x="32154" y="0"/>
                  </a:moveTo>
                  <a:lnTo>
                    <a:pt x="1109321" y="0"/>
                  </a:lnTo>
                  <a:cubicBezTo>
                    <a:pt x="1127079" y="0"/>
                    <a:pt x="1141474" y="14396"/>
                    <a:pt x="1141474" y="32154"/>
                  </a:cubicBezTo>
                  <a:lnTo>
                    <a:pt x="1141474" y="316553"/>
                  </a:lnTo>
                  <a:cubicBezTo>
                    <a:pt x="1141474" y="334311"/>
                    <a:pt x="1127079" y="348706"/>
                    <a:pt x="1109321" y="348706"/>
                  </a:cubicBezTo>
                  <a:lnTo>
                    <a:pt x="32154" y="348706"/>
                  </a:lnTo>
                  <a:cubicBezTo>
                    <a:pt x="14396" y="348706"/>
                    <a:pt x="0" y="334311"/>
                    <a:pt x="0" y="316553"/>
                  </a:cubicBezTo>
                  <a:lnTo>
                    <a:pt x="0" y="32154"/>
                  </a:lnTo>
                  <a:cubicBezTo>
                    <a:pt x="0" y="14396"/>
                    <a:pt x="14396" y="0"/>
                    <a:pt x="32154" y="0"/>
                  </a:cubicBezTo>
                  <a:close/>
                </a:path>
              </a:pathLst>
            </a:custGeom>
            <a:solidFill>
              <a:srgbClr val="185321"/>
            </a:solidFill>
          </p:spPr>
        </p:sp>
        <p:sp>
          <p:nvSpPr>
            <p:cNvPr id="7" name="TextBox 7"/>
            <p:cNvSpPr txBox="1"/>
            <p:nvPr/>
          </p:nvSpPr>
          <p:spPr>
            <a:xfrm>
              <a:off x="0" y="-47625"/>
              <a:ext cx="1141474" cy="396331"/>
            </a:xfrm>
            <a:prstGeom prst="rect">
              <a:avLst/>
            </a:prstGeom>
          </p:spPr>
          <p:txBody>
            <a:bodyPr lIns="50800" tIns="50800" rIns="50800" bIns="50800" rtlCol="0" anchor="ctr"/>
            <a:lstStyle/>
            <a:p>
              <a:pPr algn="ctr">
                <a:lnSpc>
                  <a:spcPts val="2940"/>
                </a:lnSpc>
              </a:pPr>
            </a:p>
          </p:txBody>
        </p:sp>
      </p:grpSp>
      <p:grpSp>
        <p:nvGrpSpPr>
          <p:cNvPr id="8" name="Group 8"/>
          <p:cNvGrpSpPr/>
          <p:nvPr/>
        </p:nvGrpSpPr>
        <p:grpSpPr>
          <a:xfrm rot="0">
            <a:off x="6719168" y="4415575"/>
            <a:ext cx="4334035" cy="1323995"/>
            <a:chOff x="0" y="0"/>
            <a:chExt cx="1141474" cy="348706"/>
          </a:xfrm>
        </p:grpSpPr>
        <p:sp>
          <p:nvSpPr>
            <p:cNvPr id="9" name="Freeform 9"/>
            <p:cNvSpPr/>
            <p:nvPr/>
          </p:nvSpPr>
          <p:spPr>
            <a:xfrm>
              <a:off x="0" y="0"/>
              <a:ext cx="1141474" cy="348706"/>
            </a:xfrm>
            <a:custGeom>
              <a:avLst/>
              <a:gdLst/>
              <a:ahLst/>
              <a:cxnLst/>
              <a:rect l="l" t="t" r="r" b="b"/>
              <a:pathLst>
                <a:path w="1141474" h="348706">
                  <a:moveTo>
                    <a:pt x="32154" y="0"/>
                  </a:moveTo>
                  <a:lnTo>
                    <a:pt x="1109321" y="0"/>
                  </a:lnTo>
                  <a:cubicBezTo>
                    <a:pt x="1127079" y="0"/>
                    <a:pt x="1141474" y="14396"/>
                    <a:pt x="1141474" y="32154"/>
                  </a:cubicBezTo>
                  <a:lnTo>
                    <a:pt x="1141474" y="316553"/>
                  </a:lnTo>
                  <a:cubicBezTo>
                    <a:pt x="1141474" y="334311"/>
                    <a:pt x="1127079" y="348706"/>
                    <a:pt x="1109321" y="348706"/>
                  </a:cubicBezTo>
                  <a:lnTo>
                    <a:pt x="32154" y="348706"/>
                  </a:lnTo>
                  <a:cubicBezTo>
                    <a:pt x="14396" y="348706"/>
                    <a:pt x="0" y="334311"/>
                    <a:pt x="0" y="316553"/>
                  </a:cubicBezTo>
                  <a:lnTo>
                    <a:pt x="0" y="32154"/>
                  </a:lnTo>
                  <a:cubicBezTo>
                    <a:pt x="0" y="14396"/>
                    <a:pt x="14396" y="0"/>
                    <a:pt x="32154" y="0"/>
                  </a:cubicBezTo>
                  <a:close/>
                </a:path>
              </a:pathLst>
            </a:custGeom>
            <a:solidFill>
              <a:srgbClr val="185321"/>
            </a:solidFill>
          </p:spPr>
        </p:sp>
        <p:sp>
          <p:nvSpPr>
            <p:cNvPr id="10" name="TextBox 10"/>
            <p:cNvSpPr txBox="1"/>
            <p:nvPr/>
          </p:nvSpPr>
          <p:spPr>
            <a:xfrm>
              <a:off x="0" y="-47625"/>
              <a:ext cx="1141474" cy="396331"/>
            </a:xfrm>
            <a:prstGeom prst="rect">
              <a:avLst/>
            </a:prstGeom>
          </p:spPr>
          <p:txBody>
            <a:bodyPr lIns="50800" tIns="50800" rIns="50800" bIns="50800" rtlCol="0" anchor="ctr"/>
            <a:lstStyle/>
            <a:p>
              <a:pPr algn="ctr">
                <a:lnSpc>
                  <a:spcPts val="2940"/>
                </a:lnSpc>
              </a:pPr>
            </a:p>
          </p:txBody>
        </p:sp>
      </p:grpSp>
      <p:grpSp>
        <p:nvGrpSpPr>
          <p:cNvPr id="11" name="Group 11"/>
          <p:cNvGrpSpPr/>
          <p:nvPr/>
        </p:nvGrpSpPr>
        <p:grpSpPr>
          <a:xfrm rot="0">
            <a:off x="6733069" y="8098468"/>
            <a:ext cx="4334035" cy="1323995"/>
            <a:chOff x="0" y="0"/>
            <a:chExt cx="1141474" cy="348706"/>
          </a:xfrm>
        </p:grpSpPr>
        <p:sp>
          <p:nvSpPr>
            <p:cNvPr id="12" name="Freeform 12"/>
            <p:cNvSpPr/>
            <p:nvPr/>
          </p:nvSpPr>
          <p:spPr>
            <a:xfrm>
              <a:off x="0" y="0"/>
              <a:ext cx="1141474" cy="348706"/>
            </a:xfrm>
            <a:custGeom>
              <a:avLst/>
              <a:gdLst/>
              <a:ahLst/>
              <a:cxnLst/>
              <a:rect l="l" t="t" r="r" b="b"/>
              <a:pathLst>
                <a:path w="1141474" h="348706">
                  <a:moveTo>
                    <a:pt x="32154" y="0"/>
                  </a:moveTo>
                  <a:lnTo>
                    <a:pt x="1109321" y="0"/>
                  </a:lnTo>
                  <a:cubicBezTo>
                    <a:pt x="1127079" y="0"/>
                    <a:pt x="1141474" y="14396"/>
                    <a:pt x="1141474" y="32154"/>
                  </a:cubicBezTo>
                  <a:lnTo>
                    <a:pt x="1141474" y="316553"/>
                  </a:lnTo>
                  <a:cubicBezTo>
                    <a:pt x="1141474" y="334311"/>
                    <a:pt x="1127079" y="348706"/>
                    <a:pt x="1109321" y="348706"/>
                  </a:cubicBezTo>
                  <a:lnTo>
                    <a:pt x="32154" y="348706"/>
                  </a:lnTo>
                  <a:cubicBezTo>
                    <a:pt x="14396" y="348706"/>
                    <a:pt x="0" y="334311"/>
                    <a:pt x="0" y="316553"/>
                  </a:cubicBezTo>
                  <a:lnTo>
                    <a:pt x="0" y="32154"/>
                  </a:lnTo>
                  <a:cubicBezTo>
                    <a:pt x="0" y="14396"/>
                    <a:pt x="14396" y="0"/>
                    <a:pt x="32154" y="0"/>
                  </a:cubicBezTo>
                  <a:close/>
                </a:path>
              </a:pathLst>
            </a:custGeom>
            <a:solidFill>
              <a:srgbClr val="185321"/>
            </a:solidFill>
          </p:spPr>
        </p:sp>
        <p:sp>
          <p:nvSpPr>
            <p:cNvPr id="13" name="TextBox 13"/>
            <p:cNvSpPr txBox="1"/>
            <p:nvPr/>
          </p:nvSpPr>
          <p:spPr>
            <a:xfrm>
              <a:off x="0" y="-47625"/>
              <a:ext cx="1141474" cy="396331"/>
            </a:xfrm>
            <a:prstGeom prst="rect">
              <a:avLst/>
            </a:prstGeom>
          </p:spPr>
          <p:txBody>
            <a:bodyPr lIns="50800" tIns="50800" rIns="50800" bIns="50800" rtlCol="0" anchor="ctr"/>
            <a:lstStyle/>
            <a:p>
              <a:pPr algn="ctr">
                <a:lnSpc>
                  <a:spcPts val="2940"/>
                </a:lnSpc>
              </a:pPr>
            </a:p>
          </p:txBody>
        </p:sp>
      </p:grpSp>
      <p:grpSp>
        <p:nvGrpSpPr>
          <p:cNvPr id="14" name="Group 14"/>
          <p:cNvGrpSpPr/>
          <p:nvPr/>
        </p:nvGrpSpPr>
        <p:grpSpPr>
          <a:xfrm rot="0">
            <a:off x="1114502" y="6213671"/>
            <a:ext cx="4334035" cy="1289474"/>
            <a:chOff x="0" y="0"/>
            <a:chExt cx="1141474" cy="339615"/>
          </a:xfrm>
        </p:grpSpPr>
        <p:sp>
          <p:nvSpPr>
            <p:cNvPr id="15" name="Freeform 15"/>
            <p:cNvSpPr/>
            <p:nvPr/>
          </p:nvSpPr>
          <p:spPr>
            <a:xfrm>
              <a:off x="0" y="0"/>
              <a:ext cx="1141474" cy="339615"/>
            </a:xfrm>
            <a:custGeom>
              <a:avLst/>
              <a:gdLst/>
              <a:ahLst/>
              <a:cxnLst/>
              <a:rect l="l" t="t" r="r" b="b"/>
              <a:pathLst>
                <a:path w="1141474" h="339615">
                  <a:moveTo>
                    <a:pt x="32154" y="0"/>
                  </a:moveTo>
                  <a:lnTo>
                    <a:pt x="1109321" y="0"/>
                  </a:lnTo>
                  <a:cubicBezTo>
                    <a:pt x="1127079" y="0"/>
                    <a:pt x="1141474" y="14396"/>
                    <a:pt x="1141474" y="32154"/>
                  </a:cubicBezTo>
                  <a:lnTo>
                    <a:pt x="1141474" y="307461"/>
                  </a:lnTo>
                  <a:cubicBezTo>
                    <a:pt x="1141474" y="325219"/>
                    <a:pt x="1127079" y="339615"/>
                    <a:pt x="1109321" y="339615"/>
                  </a:cubicBezTo>
                  <a:lnTo>
                    <a:pt x="32154" y="339615"/>
                  </a:lnTo>
                  <a:cubicBezTo>
                    <a:pt x="14396" y="339615"/>
                    <a:pt x="0" y="325219"/>
                    <a:pt x="0" y="307461"/>
                  </a:cubicBezTo>
                  <a:lnTo>
                    <a:pt x="0" y="32154"/>
                  </a:lnTo>
                  <a:cubicBezTo>
                    <a:pt x="0" y="14396"/>
                    <a:pt x="14396" y="0"/>
                    <a:pt x="32154" y="0"/>
                  </a:cubicBezTo>
                  <a:close/>
                </a:path>
              </a:pathLst>
            </a:custGeom>
            <a:solidFill>
              <a:srgbClr val="185321"/>
            </a:solidFill>
          </p:spPr>
        </p:sp>
        <p:sp>
          <p:nvSpPr>
            <p:cNvPr id="16" name="TextBox 16"/>
            <p:cNvSpPr txBox="1"/>
            <p:nvPr/>
          </p:nvSpPr>
          <p:spPr>
            <a:xfrm>
              <a:off x="0" y="-47625"/>
              <a:ext cx="1141474" cy="387240"/>
            </a:xfrm>
            <a:prstGeom prst="rect">
              <a:avLst/>
            </a:prstGeom>
          </p:spPr>
          <p:txBody>
            <a:bodyPr lIns="50800" tIns="50800" rIns="50800" bIns="50800" rtlCol="0" anchor="ctr"/>
            <a:lstStyle/>
            <a:p>
              <a:pPr algn="ctr">
                <a:lnSpc>
                  <a:spcPts val="2940"/>
                </a:lnSpc>
              </a:pPr>
            </a:p>
          </p:txBody>
        </p:sp>
      </p:grpSp>
      <p:sp>
        <p:nvSpPr>
          <p:cNvPr id="17" name="TextBox 17"/>
          <p:cNvSpPr txBox="1"/>
          <p:nvPr/>
        </p:nvSpPr>
        <p:spPr>
          <a:xfrm>
            <a:off x="241643" y="347853"/>
            <a:ext cx="7154244" cy="1180719"/>
          </a:xfrm>
          <a:prstGeom prst="rect">
            <a:avLst/>
          </a:prstGeom>
        </p:spPr>
        <p:txBody>
          <a:bodyPr lIns="0" tIns="0" rIns="0" bIns="0" rtlCol="0" anchor="t">
            <a:spAutoFit/>
          </a:bodyPr>
          <a:lstStyle/>
          <a:p>
            <a:pPr marL="0" lvl="0" indent="0" algn="l">
              <a:lnSpc>
                <a:spcPts val="8445"/>
              </a:lnSpc>
              <a:spcBef>
                <a:spcPct val="0"/>
              </a:spcBef>
            </a:pPr>
            <a:r>
              <a:rPr lang="en-US" sz="6600" b="1">
                <a:solidFill>
                  <a:srgbClr val="185321"/>
                </a:solidFill>
                <a:latin typeface="Akzidenz-Grotesk Heavy" panose="02000503050000020004"/>
                <a:ea typeface="Akzidenz-Grotesk Heavy" panose="02000503050000020004"/>
                <a:cs typeface="Akzidenz-Grotesk Heavy" panose="02000503050000020004"/>
                <a:sym typeface="Akzidenz-Grotesk Heavy" panose="02000503050000020004"/>
              </a:rPr>
              <a:t>METHODOLOGY</a:t>
            </a:r>
            <a:endParaRPr lang="en-US" sz="6600" b="1">
              <a:solidFill>
                <a:srgbClr val="185321"/>
              </a:solidFill>
              <a:latin typeface="Akzidenz-Grotesk Heavy" panose="02000503050000020004"/>
              <a:ea typeface="Akzidenz-Grotesk Heavy" panose="02000503050000020004"/>
              <a:cs typeface="Akzidenz-Grotesk Heavy" panose="02000503050000020004"/>
              <a:sym typeface="Akzidenz-Grotesk Heavy" panose="02000503050000020004"/>
            </a:endParaRPr>
          </a:p>
        </p:txBody>
      </p:sp>
      <p:sp>
        <p:nvSpPr>
          <p:cNvPr id="18" name="TextBox 18"/>
          <p:cNvSpPr txBox="1"/>
          <p:nvPr/>
        </p:nvSpPr>
        <p:spPr>
          <a:xfrm>
            <a:off x="942898" y="4428052"/>
            <a:ext cx="4334035" cy="1109344"/>
          </a:xfrm>
          <a:prstGeom prst="rect">
            <a:avLst/>
          </a:prstGeom>
        </p:spPr>
        <p:txBody>
          <a:bodyPr lIns="0" tIns="0" rIns="0" bIns="0" rtlCol="0" anchor="t">
            <a:spAutoFit/>
          </a:bodyPr>
          <a:lstStyle/>
          <a:p>
            <a:pPr algn="ctr">
              <a:lnSpc>
                <a:spcPts val="4480"/>
              </a:lnSpc>
              <a:spcBef>
                <a:spcPct val="0"/>
              </a:spcBef>
            </a:pPr>
            <a:r>
              <a:rPr lang="en-US" sz="3200" b="1">
                <a:solidFill>
                  <a:srgbClr val="FDFDFD"/>
                </a:solidFill>
                <a:latin typeface="Inter Bold" panose="020B0802030000000004"/>
                <a:ea typeface="Inter Bold" panose="020B0802030000000004"/>
                <a:cs typeface="Inter Bold" panose="020B0802030000000004"/>
                <a:sym typeface="Inter Bold" panose="020B0802030000000004"/>
              </a:rPr>
              <a:t>Image Dataset Collection</a:t>
            </a:r>
            <a:endParaRPr lang="en-US" sz="3200" b="1">
              <a:solidFill>
                <a:srgbClr val="FDFDFD"/>
              </a:solidFill>
              <a:latin typeface="Inter Bold" panose="020B0802030000000004"/>
              <a:ea typeface="Inter Bold" panose="020B0802030000000004"/>
              <a:cs typeface="Inter Bold" panose="020B0802030000000004"/>
              <a:sym typeface="Inter Bold" panose="020B0802030000000004"/>
            </a:endParaRPr>
          </a:p>
        </p:txBody>
      </p:sp>
      <p:sp>
        <p:nvSpPr>
          <p:cNvPr id="19" name="TextBox 19"/>
          <p:cNvSpPr txBox="1"/>
          <p:nvPr/>
        </p:nvSpPr>
        <p:spPr>
          <a:xfrm>
            <a:off x="6719168" y="4489576"/>
            <a:ext cx="4334035" cy="1109317"/>
          </a:xfrm>
          <a:prstGeom prst="rect">
            <a:avLst/>
          </a:prstGeom>
        </p:spPr>
        <p:txBody>
          <a:bodyPr lIns="0" tIns="0" rIns="0" bIns="0" rtlCol="0" anchor="t">
            <a:spAutoFit/>
          </a:bodyPr>
          <a:lstStyle/>
          <a:p>
            <a:pPr algn="ctr">
              <a:lnSpc>
                <a:spcPts val="4480"/>
              </a:lnSpc>
              <a:spcBef>
                <a:spcPct val="0"/>
              </a:spcBef>
            </a:pPr>
            <a:r>
              <a:rPr lang="en-US" sz="3200" b="1">
                <a:solidFill>
                  <a:srgbClr val="FDFDFD"/>
                </a:solidFill>
                <a:latin typeface="Inter Bold" panose="020B0802030000000004"/>
                <a:ea typeface="Inter Bold" panose="020B0802030000000004"/>
                <a:cs typeface="Inter Bold" panose="020B0802030000000004"/>
                <a:sym typeface="Inter Bold" panose="020B0802030000000004"/>
              </a:rPr>
              <a:t>Preprocessing &amp; Augmentation</a:t>
            </a:r>
            <a:endParaRPr lang="en-US" sz="3200" b="1">
              <a:solidFill>
                <a:srgbClr val="FDFDFD"/>
              </a:solidFill>
              <a:latin typeface="Inter Bold" panose="020B0802030000000004"/>
              <a:ea typeface="Inter Bold" panose="020B0802030000000004"/>
              <a:cs typeface="Inter Bold" panose="020B0802030000000004"/>
              <a:sym typeface="Inter Bold" panose="020B0802030000000004"/>
            </a:endParaRPr>
          </a:p>
        </p:txBody>
      </p:sp>
      <p:sp>
        <p:nvSpPr>
          <p:cNvPr id="20" name="TextBox 20"/>
          <p:cNvSpPr txBox="1"/>
          <p:nvPr/>
        </p:nvSpPr>
        <p:spPr>
          <a:xfrm>
            <a:off x="1028700" y="6314649"/>
            <a:ext cx="4334035" cy="1109317"/>
          </a:xfrm>
          <a:prstGeom prst="rect">
            <a:avLst/>
          </a:prstGeom>
        </p:spPr>
        <p:txBody>
          <a:bodyPr lIns="0" tIns="0" rIns="0" bIns="0" rtlCol="0" anchor="t">
            <a:spAutoFit/>
          </a:bodyPr>
          <a:lstStyle/>
          <a:p>
            <a:pPr algn="ctr">
              <a:lnSpc>
                <a:spcPts val="4480"/>
              </a:lnSpc>
            </a:pPr>
            <a:r>
              <a:rPr lang="en-US" sz="3200" b="1">
                <a:solidFill>
                  <a:srgbClr val="FDFDFD"/>
                </a:solidFill>
                <a:latin typeface="Inter Bold" panose="020B0802030000000004"/>
                <a:ea typeface="Inter Bold" panose="020B0802030000000004"/>
                <a:cs typeface="Inter Bold" panose="020B0802030000000004"/>
                <a:sym typeface="Inter Bold" panose="020B0802030000000004"/>
              </a:rPr>
              <a:t> Sensor Data </a:t>
            </a:r>
            <a:endParaRPr lang="en-US" sz="3200" b="1">
              <a:solidFill>
                <a:srgbClr val="FDFDFD"/>
              </a:solidFill>
              <a:latin typeface="Inter Bold" panose="020B0802030000000004"/>
              <a:ea typeface="Inter Bold" panose="020B0802030000000004"/>
              <a:cs typeface="Inter Bold" panose="020B0802030000000004"/>
              <a:sym typeface="Inter Bold" panose="020B0802030000000004"/>
            </a:endParaRPr>
          </a:p>
          <a:p>
            <a:pPr algn="ctr">
              <a:lnSpc>
                <a:spcPts val="4480"/>
              </a:lnSpc>
              <a:spcBef>
                <a:spcPct val="0"/>
              </a:spcBef>
            </a:pPr>
            <a:r>
              <a:rPr lang="en-US" sz="3200" b="1">
                <a:solidFill>
                  <a:srgbClr val="FDFDFD"/>
                </a:solidFill>
                <a:latin typeface="Inter Bold" panose="020B0802030000000004"/>
                <a:ea typeface="Inter Bold" panose="020B0802030000000004"/>
                <a:cs typeface="Inter Bold" panose="020B0802030000000004"/>
                <a:sym typeface="Inter Bold" panose="020B0802030000000004"/>
              </a:rPr>
              <a:t>Logging</a:t>
            </a:r>
            <a:endParaRPr lang="en-US" sz="3200" b="1">
              <a:solidFill>
                <a:srgbClr val="FDFDFD"/>
              </a:solidFill>
              <a:latin typeface="Inter Bold" panose="020B0802030000000004"/>
              <a:ea typeface="Inter Bold" panose="020B0802030000000004"/>
              <a:cs typeface="Inter Bold" panose="020B0802030000000004"/>
              <a:sym typeface="Inter Bold" panose="020B0802030000000004"/>
            </a:endParaRPr>
          </a:p>
        </p:txBody>
      </p:sp>
      <p:sp>
        <p:nvSpPr>
          <p:cNvPr id="21" name="TextBox 21"/>
          <p:cNvSpPr txBox="1"/>
          <p:nvPr/>
        </p:nvSpPr>
        <p:spPr>
          <a:xfrm>
            <a:off x="13963810" y="1845988"/>
            <a:ext cx="4334035" cy="547369"/>
          </a:xfrm>
          <a:prstGeom prst="rect">
            <a:avLst/>
          </a:prstGeom>
        </p:spPr>
        <p:txBody>
          <a:bodyPr lIns="0" tIns="0" rIns="0" bIns="0" rtlCol="0" anchor="t">
            <a:spAutoFit/>
          </a:bodyPr>
          <a:lstStyle/>
          <a:p>
            <a:pPr algn="ctr">
              <a:lnSpc>
                <a:spcPts val="4480"/>
              </a:lnSpc>
              <a:spcBef>
                <a:spcPct val="0"/>
              </a:spcBef>
            </a:pPr>
            <a:r>
              <a:rPr lang="en-US" sz="3200" b="1">
                <a:solidFill>
                  <a:srgbClr val="FDFDFD"/>
                </a:solidFill>
                <a:latin typeface="Inter Bold" panose="020B0802030000000004"/>
                <a:ea typeface="Inter Bold" panose="020B0802030000000004"/>
                <a:cs typeface="Inter Bold" panose="020B0802030000000004"/>
                <a:sym typeface="Inter Bold" panose="020B0802030000000004"/>
              </a:rPr>
              <a:t>DATA COLLECTION</a:t>
            </a:r>
            <a:endParaRPr lang="en-US" sz="3200" b="1">
              <a:solidFill>
                <a:srgbClr val="FDFDFD"/>
              </a:solidFill>
              <a:latin typeface="Inter Bold" panose="020B0802030000000004"/>
              <a:ea typeface="Inter Bold" panose="020B0802030000000004"/>
              <a:cs typeface="Inter Bold" panose="020B0802030000000004"/>
              <a:sym typeface="Inter Bold" panose="020B0802030000000004"/>
            </a:endParaRPr>
          </a:p>
        </p:txBody>
      </p:sp>
      <p:grpSp>
        <p:nvGrpSpPr>
          <p:cNvPr id="22" name="Group 22"/>
          <p:cNvGrpSpPr/>
          <p:nvPr/>
        </p:nvGrpSpPr>
        <p:grpSpPr>
          <a:xfrm rot="0">
            <a:off x="1028700" y="8098468"/>
            <a:ext cx="4334035" cy="1323995"/>
            <a:chOff x="0" y="0"/>
            <a:chExt cx="1141474" cy="348706"/>
          </a:xfrm>
        </p:grpSpPr>
        <p:sp>
          <p:nvSpPr>
            <p:cNvPr id="23" name="Freeform 23"/>
            <p:cNvSpPr/>
            <p:nvPr/>
          </p:nvSpPr>
          <p:spPr>
            <a:xfrm>
              <a:off x="0" y="0"/>
              <a:ext cx="1141474" cy="348706"/>
            </a:xfrm>
            <a:custGeom>
              <a:avLst/>
              <a:gdLst/>
              <a:ahLst/>
              <a:cxnLst/>
              <a:rect l="l" t="t" r="r" b="b"/>
              <a:pathLst>
                <a:path w="1141474" h="348706">
                  <a:moveTo>
                    <a:pt x="32154" y="0"/>
                  </a:moveTo>
                  <a:lnTo>
                    <a:pt x="1109321" y="0"/>
                  </a:lnTo>
                  <a:cubicBezTo>
                    <a:pt x="1127079" y="0"/>
                    <a:pt x="1141474" y="14396"/>
                    <a:pt x="1141474" y="32154"/>
                  </a:cubicBezTo>
                  <a:lnTo>
                    <a:pt x="1141474" y="316553"/>
                  </a:lnTo>
                  <a:cubicBezTo>
                    <a:pt x="1141474" y="334311"/>
                    <a:pt x="1127079" y="348706"/>
                    <a:pt x="1109321" y="348706"/>
                  </a:cubicBezTo>
                  <a:lnTo>
                    <a:pt x="32154" y="348706"/>
                  </a:lnTo>
                  <a:cubicBezTo>
                    <a:pt x="14396" y="348706"/>
                    <a:pt x="0" y="334311"/>
                    <a:pt x="0" y="316553"/>
                  </a:cubicBezTo>
                  <a:lnTo>
                    <a:pt x="0" y="32154"/>
                  </a:lnTo>
                  <a:cubicBezTo>
                    <a:pt x="0" y="14396"/>
                    <a:pt x="14396" y="0"/>
                    <a:pt x="32154" y="0"/>
                  </a:cubicBezTo>
                  <a:close/>
                </a:path>
              </a:pathLst>
            </a:custGeom>
            <a:solidFill>
              <a:srgbClr val="185321"/>
            </a:solidFill>
          </p:spPr>
        </p:sp>
        <p:sp>
          <p:nvSpPr>
            <p:cNvPr id="24" name="TextBox 24"/>
            <p:cNvSpPr txBox="1"/>
            <p:nvPr/>
          </p:nvSpPr>
          <p:spPr>
            <a:xfrm>
              <a:off x="0" y="-47625"/>
              <a:ext cx="1141474" cy="396331"/>
            </a:xfrm>
            <a:prstGeom prst="rect">
              <a:avLst/>
            </a:prstGeom>
          </p:spPr>
          <p:txBody>
            <a:bodyPr lIns="50800" tIns="50800" rIns="50800" bIns="50800" rtlCol="0" anchor="ctr"/>
            <a:lstStyle/>
            <a:p>
              <a:pPr algn="ctr">
                <a:lnSpc>
                  <a:spcPts val="2940"/>
                </a:lnSpc>
              </a:pPr>
            </a:p>
          </p:txBody>
        </p:sp>
      </p:grpSp>
      <p:grpSp>
        <p:nvGrpSpPr>
          <p:cNvPr id="25" name="Group 25"/>
          <p:cNvGrpSpPr/>
          <p:nvPr/>
        </p:nvGrpSpPr>
        <p:grpSpPr>
          <a:xfrm rot="0">
            <a:off x="6733069" y="6282494"/>
            <a:ext cx="4270375" cy="1289474"/>
            <a:chOff x="0" y="0"/>
            <a:chExt cx="1124708" cy="339615"/>
          </a:xfrm>
        </p:grpSpPr>
        <p:sp>
          <p:nvSpPr>
            <p:cNvPr id="26" name="Freeform 26"/>
            <p:cNvSpPr/>
            <p:nvPr/>
          </p:nvSpPr>
          <p:spPr>
            <a:xfrm>
              <a:off x="0" y="0"/>
              <a:ext cx="1124708" cy="339615"/>
            </a:xfrm>
            <a:custGeom>
              <a:avLst/>
              <a:gdLst/>
              <a:ahLst/>
              <a:cxnLst/>
              <a:rect l="l" t="t" r="r" b="b"/>
              <a:pathLst>
                <a:path w="1124708" h="339615">
                  <a:moveTo>
                    <a:pt x="32633" y="0"/>
                  </a:moveTo>
                  <a:lnTo>
                    <a:pt x="1092075" y="0"/>
                  </a:lnTo>
                  <a:cubicBezTo>
                    <a:pt x="1110098" y="0"/>
                    <a:pt x="1124708" y="14610"/>
                    <a:pt x="1124708" y="32633"/>
                  </a:cubicBezTo>
                  <a:lnTo>
                    <a:pt x="1124708" y="306982"/>
                  </a:lnTo>
                  <a:cubicBezTo>
                    <a:pt x="1124708" y="325004"/>
                    <a:pt x="1110098" y="339615"/>
                    <a:pt x="1092075" y="339615"/>
                  </a:cubicBezTo>
                  <a:lnTo>
                    <a:pt x="32633" y="339615"/>
                  </a:lnTo>
                  <a:cubicBezTo>
                    <a:pt x="14610" y="339615"/>
                    <a:pt x="0" y="325004"/>
                    <a:pt x="0" y="306982"/>
                  </a:cubicBezTo>
                  <a:lnTo>
                    <a:pt x="0" y="32633"/>
                  </a:lnTo>
                  <a:cubicBezTo>
                    <a:pt x="0" y="14610"/>
                    <a:pt x="14610" y="0"/>
                    <a:pt x="32633" y="0"/>
                  </a:cubicBezTo>
                  <a:close/>
                </a:path>
              </a:pathLst>
            </a:custGeom>
            <a:solidFill>
              <a:srgbClr val="185321"/>
            </a:solidFill>
          </p:spPr>
        </p:sp>
        <p:sp>
          <p:nvSpPr>
            <p:cNvPr id="27" name="TextBox 27"/>
            <p:cNvSpPr txBox="1"/>
            <p:nvPr/>
          </p:nvSpPr>
          <p:spPr>
            <a:xfrm>
              <a:off x="0" y="-47625"/>
              <a:ext cx="1124708" cy="387240"/>
            </a:xfrm>
            <a:prstGeom prst="rect">
              <a:avLst/>
            </a:prstGeom>
          </p:spPr>
          <p:txBody>
            <a:bodyPr lIns="50800" tIns="50800" rIns="50800" bIns="50800" rtlCol="0" anchor="ctr"/>
            <a:lstStyle/>
            <a:p>
              <a:pPr algn="ctr">
                <a:lnSpc>
                  <a:spcPts val="2940"/>
                </a:lnSpc>
              </a:pPr>
            </a:p>
          </p:txBody>
        </p:sp>
      </p:grpSp>
      <p:sp>
        <p:nvSpPr>
          <p:cNvPr id="28" name="TextBox 28"/>
          <p:cNvSpPr txBox="1"/>
          <p:nvPr/>
        </p:nvSpPr>
        <p:spPr>
          <a:xfrm>
            <a:off x="1114502" y="8148956"/>
            <a:ext cx="4162431" cy="1109344"/>
          </a:xfrm>
          <a:prstGeom prst="rect">
            <a:avLst/>
          </a:prstGeom>
        </p:spPr>
        <p:txBody>
          <a:bodyPr lIns="0" tIns="0" rIns="0" bIns="0" rtlCol="0" anchor="t">
            <a:spAutoFit/>
          </a:bodyPr>
          <a:lstStyle/>
          <a:p>
            <a:pPr algn="ctr">
              <a:lnSpc>
                <a:spcPts val="4480"/>
              </a:lnSpc>
              <a:spcBef>
                <a:spcPct val="0"/>
              </a:spcBef>
            </a:pPr>
            <a:r>
              <a:rPr lang="en-US" sz="3200" b="1">
                <a:solidFill>
                  <a:srgbClr val="FDFDFD"/>
                </a:solidFill>
                <a:latin typeface="Inter Bold" panose="020B0802030000000004"/>
                <a:ea typeface="Inter Bold" panose="020B0802030000000004"/>
                <a:cs typeface="Inter Bold" panose="020B0802030000000004"/>
                <a:sym typeface="Inter Bold" panose="020B0802030000000004"/>
              </a:rPr>
              <a:t>Weather API Integration</a:t>
            </a:r>
            <a:endParaRPr lang="en-US" sz="3200" b="1">
              <a:solidFill>
                <a:srgbClr val="FDFDFD"/>
              </a:solidFill>
              <a:latin typeface="Inter Bold" panose="020B0802030000000004"/>
              <a:ea typeface="Inter Bold" panose="020B0802030000000004"/>
              <a:cs typeface="Inter Bold" panose="020B0802030000000004"/>
              <a:sym typeface="Inter Bold" panose="020B0802030000000004"/>
            </a:endParaRPr>
          </a:p>
        </p:txBody>
      </p:sp>
      <p:sp>
        <p:nvSpPr>
          <p:cNvPr id="29" name="TextBox 29"/>
          <p:cNvSpPr txBox="1"/>
          <p:nvPr/>
        </p:nvSpPr>
        <p:spPr>
          <a:xfrm>
            <a:off x="6733069" y="6339222"/>
            <a:ext cx="4334035" cy="1109344"/>
          </a:xfrm>
          <a:prstGeom prst="rect">
            <a:avLst/>
          </a:prstGeom>
        </p:spPr>
        <p:txBody>
          <a:bodyPr lIns="0" tIns="0" rIns="0" bIns="0" rtlCol="0" anchor="t">
            <a:spAutoFit/>
          </a:bodyPr>
          <a:lstStyle/>
          <a:p>
            <a:pPr algn="ctr">
              <a:lnSpc>
                <a:spcPts val="4480"/>
              </a:lnSpc>
              <a:spcBef>
                <a:spcPct val="0"/>
              </a:spcBef>
            </a:pPr>
            <a:r>
              <a:rPr lang="en-US" sz="3200" b="1">
                <a:solidFill>
                  <a:srgbClr val="FDFDFD"/>
                </a:solidFill>
                <a:latin typeface="Inter Bold" panose="020B0802030000000004"/>
                <a:ea typeface="Inter Bold" panose="020B0802030000000004"/>
                <a:cs typeface="Inter Bold" panose="020B0802030000000004"/>
                <a:sym typeface="Inter Bold" panose="020B0802030000000004"/>
              </a:rPr>
              <a:t>Train CNN Model (MobileNetV2)</a:t>
            </a:r>
            <a:endParaRPr lang="en-US" sz="3200" b="1">
              <a:solidFill>
                <a:srgbClr val="FDFDFD"/>
              </a:solidFill>
              <a:latin typeface="Inter Bold" panose="020B0802030000000004"/>
              <a:ea typeface="Inter Bold" panose="020B0802030000000004"/>
              <a:cs typeface="Inter Bold" panose="020B0802030000000004"/>
              <a:sym typeface="Inter Bold" panose="020B0802030000000004"/>
            </a:endParaRPr>
          </a:p>
        </p:txBody>
      </p:sp>
      <p:grpSp>
        <p:nvGrpSpPr>
          <p:cNvPr id="30" name="Group 30"/>
          <p:cNvGrpSpPr/>
          <p:nvPr/>
        </p:nvGrpSpPr>
        <p:grpSpPr>
          <a:xfrm rot="0">
            <a:off x="1028700" y="1884859"/>
            <a:ext cx="4334035" cy="1639449"/>
            <a:chOff x="0" y="0"/>
            <a:chExt cx="1141474" cy="431789"/>
          </a:xfrm>
        </p:grpSpPr>
        <p:sp>
          <p:nvSpPr>
            <p:cNvPr id="31" name="Freeform 31"/>
            <p:cNvSpPr/>
            <p:nvPr/>
          </p:nvSpPr>
          <p:spPr>
            <a:xfrm>
              <a:off x="0" y="0"/>
              <a:ext cx="1141474" cy="431789"/>
            </a:xfrm>
            <a:custGeom>
              <a:avLst/>
              <a:gdLst/>
              <a:ahLst/>
              <a:cxnLst/>
              <a:rect l="l" t="t" r="r" b="b"/>
              <a:pathLst>
                <a:path w="1141474" h="431789">
                  <a:moveTo>
                    <a:pt x="32154" y="0"/>
                  </a:moveTo>
                  <a:lnTo>
                    <a:pt x="1109321" y="0"/>
                  </a:lnTo>
                  <a:cubicBezTo>
                    <a:pt x="1127079" y="0"/>
                    <a:pt x="1141474" y="14396"/>
                    <a:pt x="1141474" y="32154"/>
                  </a:cubicBezTo>
                  <a:lnTo>
                    <a:pt x="1141474" y="399635"/>
                  </a:lnTo>
                  <a:cubicBezTo>
                    <a:pt x="1141474" y="417393"/>
                    <a:pt x="1127079" y="431789"/>
                    <a:pt x="1109321" y="431789"/>
                  </a:cubicBezTo>
                  <a:lnTo>
                    <a:pt x="32154" y="431789"/>
                  </a:lnTo>
                  <a:cubicBezTo>
                    <a:pt x="14396" y="431789"/>
                    <a:pt x="0" y="417393"/>
                    <a:pt x="0" y="399635"/>
                  </a:cubicBezTo>
                  <a:lnTo>
                    <a:pt x="0" y="32154"/>
                  </a:lnTo>
                  <a:cubicBezTo>
                    <a:pt x="0" y="14396"/>
                    <a:pt x="14396" y="0"/>
                    <a:pt x="32154" y="0"/>
                  </a:cubicBezTo>
                  <a:close/>
                </a:path>
              </a:pathLst>
            </a:custGeom>
            <a:solidFill>
              <a:srgbClr val="185321"/>
            </a:solidFill>
          </p:spPr>
        </p:sp>
        <p:sp>
          <p:nvSpPr>
            <p:cNvPr id="32" name="TextBox 32"/>
            <p:cNvSpPr txBox="1"/>
            <p:nvPr/>
          </p:nvSpPr>
          <p:spPr>
            <a:xfrm>
              <a:off x="0" y="-47625"/>
              <a:ext cx="1141474" cy="479414"/>
            </a:xfrm>
            <a:prstGeom prst="rect">
              <a:avLst/>
            </a:prstGeom>
          </p:spPr>
          <p:txBody>
            <a:bodyPr lIns="50800" tIns="50800" rIns="50800" bIns="50800" rtlCol="0" anchor="ctr"/>
            <a:lstStyle/>
            <a:p>
              <a:pPr algn="ctr">
                <a:lnSpc>
                  <a:spcPts val="2940"/>
                </a:lnSpc>
              </a:pPr>
            </a:p>
          </p:txBody>
        </p:sp>
      </p:grpSp>
      <p:sp>
        <p:nvSpPr>
          <p:cNvPr id="33" name="TextBox 33"/>
          <p:cNvSpPr txBox="1"/>
          <p:nvPr/>
        </p:nvSpPr>
        <p:spPr>
          <a:xfrm>
            <a:off x="942898" y="2086334"/>
            <a:ext cx="4334035" cy="1109344"/>
          </a:xfrm>
          <a:prstGeom prst="rect">
            <a:avLst/>
          </a:prstGeom>
        </p:spPr>
        <p:txBody>
          <a:bodyPr lIns="0" tIns="0" rIns="0" bIns="0" rtlCol="0" anchor="t">
            <a:spAutoFit/>
          </a:bodyPr>
          <a:lstStyle/>
          <a:p>
            <a:pPr algn="ctr">
              <a:lnSpc>
                <a:spcPts val="4480"/>
              </a:lnSpc>
            </a:pPr>
            <a:r>
              <a:rPr lang="en-US" sz="3200" b="1">
                <a:solidFill>
                  <a:srgbClr val="FDFDFD"/>
                </a:solidFill>
                <a:latin typeface="Inter Bold" panose="020B0802030000000004"/>
                <a:ea typeface="Inter Bold" panose="020B0802030000000004"/>
                <a:cs typeface="Inter Bold" panose="020B0802030000000004"/>
                <a:sym typeface="Inter Bold" panose="020B0802030000000004"/>
              </a:rPr>
              <a:t>Phase 1 :</a:t>
            </a:r>
            <a:endParaRPr lang="en-US" sz="3200" b="1">
              <a:solidFill>
                <a:srgbClr val="FDFDFD"/>
              </a:solidFill>
              <a:latin typeface="Inter Bold" panose="020B0802030000000004"/>
              <a:ea typeface="Inter Bold" panose="020B0802030000000004"/>
              <a:cs typeface="Inter Bold" panose="020B0802030000000004"/>
              <a:sym typeface="Inter Bold" panose="020B0802030000000004"/>
            </a:endParaRPr>
          </a:p>
          <a:p>
            <a:pPr algn="ctr">
              <a:lnSpc>
                <a:spcPts val="4480"/>
              </a:lnSpc>
              <a:spcBef>
                <a:spcPct val="0"/>
              </a:spcBef>
            </a:pPr>
            <a:r>
              <a:rPr lang="en-US" sz="3200" b="1">
                <a:solidFill>
                  <a:srgbClr val="FDFDFD"/>
                </a:solidFill>
                <a:latin typeface="Inter Bold" panose="020B0802030000000004"/>
                <a:ea typeface="Inter Bold" panose="020B0802030000000004"/>
                <a:cs typeface="Inter Bold" panose="020B0802030000000004"/>
                <a:sym typeface="Inter Bold" panose="020B0802030000000004"/>
              </a:rPr>
              <a:t> Data Collection</a:t>
            </a:r>
            <a:endParaRPr lang="en-US" sz="3200" b="1">
              <a:solidFill>
                <a:srgbClr val="FDFDFD"/>
              </a:solidFill>
              <a:latin typeface="Inter Bold" panose="020B0802030000000004"/>
              <a:ea typeface="Inter Bold" panose="020B0802030000000004"/>
              <a:cs typeface="Inter Bold" panose="020B0802030000000004"/>
              <a:sym typeface="Inter Bold" panose="020B0802030000000004"/>
            </a:endParaRPr>
          </a:p>
        </p:txBody>
      </p:sp>
      <p:grpSp>
        <p:nvGrpSpPr>
          <p:cNvPr id="34" name="Group 34"/>
          <p:cNvGrpSpPr/>
          <p:nvPr/>
        </p:nvGrpSpPr>
        <p:grpSpPr>
          <a:xfrm rot="0">
            <a:off x="12491479" y="1848878"/>
            <a:ext cx="4334035" cy="1650931"/>
            <a:chOff x="0" y="0"/>
            <a:chExt cx="1141474" cy="434813"/>
          </a:xfrm>
        </p:grpSpPr>
        <p:sp>
          <p:nvSpPr>
            <p:cNvPr id="35" name="Freeform 35"/>
            <p:cNvSpPr/>
            <p:nvPr/>
          </p:nvSpPr>
          <p:spPr>
            <a:xfrm>
              <a:off x="0" y="0"/>
              <a:ext cx="1141474" cy="434813"/>
            </a:xfrm>
            <a:custGeom>
              <a:avLst/>
              <a:gdLst/>
              <a:ahLst/>
              <a:cxnLst/>
              <a:rect l="l" t="t" r="r" b="b"/>
              <a:pathLst>
                <a:path w="1141474" h="434813">
                  <a:moveTo>
                    <a:pt x="32154" y="0"/>
                  </a:moveTo>
                  <a:lnTo>
                    <a:pt x="1109321" y="0"/>
                  </a:lnTo>
                  <a:cubicBezTo>
                    <a:pt x="1127079" y="0"/>
                    <a:pt x="1141474" y="14396"/>
                    <a:pt x="1141474" y="32154"/>
                  </a:cubicBezTo>
                  <a:lnTo>
                    <a:pt x="1141474" y="402660"/>
                  </a:lnTo>
                  <a:cubicBezTo>
                    <a:pt x="1141474" y="420417"/>
                    <a:pt x="1127079" y="434813"/>
                    <a:pt x="1109321" y="434813"/>
                  </a:cubicBezTo>
                  <a:lnTo>
                    <a:pt x="32154" y="434813"/>
                  </a:lnTo>
                  <a:cubicBezTo>
                    <a:pt x="14396" y="434813"/>
                    <a:pt x="0" y="420417"/>
                    <a:pt x="0" y="402660"/>
                  </a:cubicBezTo>
                  <a:lnTo>
                    <a:pt x="0" y="32154"/>
                  </a:lnTo>
                  <a:cubicBezTo>
                    <a:pt x="0" y="14396"/>
                    <a:pt x="14396" y="0"/>
                    <a:pt x="32154" y="0"/>
                  </a:cubicBezTo>
                  <a:close/>
                </a:path>
              </a:pathLst>
            </a:custGeom>
            <a:solidFill>
              <a:srgbClr val="185321"/>
            </a:solidFill>
          </p:spPr>
        </p:sp>
        <p:sp>
          <p:nvSpPr>
            <p:cNvPr id="36" name="TextBox 36"/>
            <p:cNvSpPr txBox="1"/>
            <p:nvPr/>
          </p:nvSpPr>
          <p:spPr>
            <a:xfrm>
              <a:off x="0" y="-47625"/>
              <a:ext cx="1141474" cy="482438"/>
            </a:xfrm>
            <a:prstGeom prst="rect">
              <a:avLst/>
            </a:prstGeom>
          </p:spPr>
          <p:txBody>
            <a:bodyPr lIns="50800" tIns="50800" rIns="50800" bIns="50800" rtlCol="0" anchor="ctr"/>
            <a:lstStyle/>
            <a:p>
              <a:pPr algn="ctr">
                <a:lnSpc>
                  <a:spcPts val="2940"/>
                </a:lnSpc>
              </a:pPr>
            </a:p>
          </p:txBody>
        </p:sp>
      </p:grpSp>
      <p:sp>
        <p:nvSpPr>
          <p:cNvPr id="37" name="TextBox 37"/>
          <p:cNvSpPr txBox="1"/>
          <p:nvPr/>
        </p:nvSpPr>
        <p:spPr>
          <a:xfrm>
            <a:off x="12586729" y="1967259"/>
            <a:ext cx="4334035" cy="1357020"/>
          </a:xfrm>
          <a:prstGeom prst="rect">
            <a:avLst/>
          </a:prstGeom>
        </p:spPr>
        <p:txBody>
          <a:bodyPr lIns="0" tIns="0" rIns="0" bIns="0" rtlCol="0" anchor="t">
            <a:spAutoFit/>
          </a:bodyPr>
          <a:lstStyle/>
          <a:p>
            <a:pPr algn="ctr">
              <a:lnSpc>
                <a:spcPts val="3630"/>
              </a:lnSpc>
            </a:pPr>
            <a:r>
              <a:rPr lang="en-US" sz="2590" b="1">
                <a:solidFill>
                  <a:srgbClr val="FDFDFD"/>
                </a:solidFill>
                <a:latin typeface="Inter Bold" panose="020B0802030000000004"/>
                <a:ea typeface="Inter Bold" panose="020B0802030000000004"/>
                <a:cs typeface="Inter Bold" panose="020B0802030000000004"/>
                <a:sym typeface="Inter Bold" panose="020B0802030000000004"/>
              </a:rPr>
              <a:t>Phase 3: </a:t>
            </a:r>
            <a:endParaRPr lang="en-US" sz="2590" b="1">
              <a:solidFill>
                <a:srgbClr val="FDFDFD"/>
              </a:solidFill>
              <a:latin typeface="Inter Bold" panose="020B0802030000000004"/>
              <a:ea typeface="Inter Bold" panose="020B0802030000000004"/>
              <a:cs typeface="Inter Bold" panose="020B0802030000000004"/>
              <a:sym typeface="Inter Bold" panose="020B0802030000000004"/>
            </a:endParaRPr>
          </a:p>
          <a:p>
            <a:pPr algn="ctr">
              <a:lnSpc>
                <a:spcPts val="3630"/>
              </a:lnSpc>
              <a:spcBef>
                <a:spcPct val="0"/>
              </a:spcBef>
            </a:pPr>
            <a:r>
              <a:rPr lang="en-US" sz="2590" b="1">
                <a:solidFill>
                  <a:srgbClr val="FDFDFD"/>
                </a:solidFill>
                <a:latin typeface="Inter Bold" panose="020B0802030000000004"/>
                <a:ea typeface="Inter Bold" panose="020B0802030000000004"/>
                <a:cs typeface="Inter Bold" panose="020B0802030000000004"/>
                <a:sym typeface="Inter Bold" panose="020B0802030000000004"/>
              </a:rPr>
              <a:t>Mod</a:t>
            </a:r>
            <a:r>
              <a:rPr lang="en-US" sz="2590" b="1">
                <a:solidFill>
                  <a:srgbClr val="FDFDFD"/>
                </a:solidFill>
                <a:latin typeface="Inter Bold" panose="020B0802030000000004"/>
                <a:ea typeface="Inter Bold" panose="020B0802030000000004"/>
                <a:cs typeface="Inter Bold" panose="020B0802030000000004"/>
                <a:sym typeface="Inter Bold" panose="020B0802030000000004"/>
              </a:rPr>
              <a:t>el 2 – Early Disease Prediction</a:t>
            </a:r>
            <a:endParaRPr lang="en-US" sz="2590" b="1">
              <a:solidFill>
                <a:srgbClr val="FDFDFD"/>
              </a:solidFill>
              <a:latin typeface="Inter Bold" panose="020B0802030000000004"/>
              <a:ea typeface="Inter Bold" panose="020B0802030000000004"/>
              <a:cs typeface="Inter Bold" panose="020B0802030000000004"/>
              <a:sym typeface="Inter Bold" panose="020B0802030000000004"/>
            </a:endParaRPr>
          </a:p>
        </p:txBody>
      </p:sp>
      <p:sp>
        <p:nvSpPr>
          <p:cNvPr id="38" name="TextBox 38"/>
          <p:cNvSpPr txBox="1"/>
          <p:nvPr/>
        </p:nvSpPr>
        <p:spPr>
          <a:xfrm>
            <a:off x="6701238" y="8172044"/>
            <a:ext cx="4334035" cy="1109317"/>
          </a:xfrm>
          <a:prstGeom prst="rect">
            <a:avLst/>
          </a:prstGeom>
        </p:spPr>
        <p:txBody>
          <a:bodyPr lIns="0" tIns="0" rIns="0" bIns="0" rtlCol="0" anchor="t">
            <a:spAutoFit/>
          </a:bodyPr>
          <a:lstStyle/>
          <a:p>
            <a:pPr algn="ctr">
              <a:lnSpc>
                <a:spcPts val="4480"/>
              </a:lnSpc>
              <a:spcBef>
                <a:spcPct val="0"/>
              </a:spcBef>
            </a:pPr>
            <a:r>
              <a:rPr lang="en-US" sz="3200" b="1">
                <a:solidFill>
                  <a:srgbClr val="FDFDFD"/>
                </a:solidFill>
                <a:latin typeface="Inter Bold" panose="020B0802030000000004"/>
                <a:ea typeface="Inter Bold" panose="020B0802030000000004"/>
                <a:cs typeface="Inter Bold" panose="020B0802030000000004"/>
                <a:sym typeface="Inter Bold" panose="020B0802030000000004"/>
              </a:rPr>
              <a:t>Model Conversion &amp; Deployment</a:t>
            </a:r>
            <a:endParaRPr lang="en-US" sz="3200" b="1">
              <a:solidFill>
                <a:srgbClr val="FDFDFD"/>
              </a:solidFill>
              <a:latin typeface="Inter Bold" panose="020B0802030000000004"/>
              <a:ea typeface="Inter Bold" panose="020B0802030000000004"/>
              <a:cs typeface="Inter Bold" panose="020B0802030000000004"/>
              <a:sym typeface="Inter Bold" panose="020B0802030000000004"/>
            </a:endParaRPr>
          </a:p>
        </p:txBody>
      </p:sp>
      <p:grpSp>
        <p:nvGrpSpPr>
          <p:cNvPr id="39" name="Group 39"/>
          <p:cNvGrpSpPr/>
          <p:nvPr/>
        </p:nvGrpSpPr>
        <p:grpSpPr>
          <a:xfrm rot="0">
            <a:off x="12491479" y="4354064"/>
            <a:ext cx="4334035" cy="1323995"/>
            <a:chOff x="0" y="0"/>
            <a:chExt cx="1141474" cy="348706"/>
          </a:xfrm>
        </p:grpSpPr>
        <p:sp>
          <p:nvSpPr>
            <p:cNvPr id="40" name="Freeform 40"/>
            <p:cNvSpPr/>
            <p:nvPr/>
          </p:nvSpPr>
          <p:spPr>
            <a:xfrm>
              <a:off x="0" y="0"/>
              <a:ext cx="1141474" cy="348706"/>
            </a:xfrm>
            <a:custGeom>
              <a:avLst/>
              <a:gdLst/>
              <a:ahLst/>
              <a:cxnLst/>
              <a:rect l="l" t="t" r="r" b="b"/>
              <a:pathLst>
                <a:path w="1141474" h="348706">
                  <a:moveTo>
                    <a:pt x="32154" y="0"/>
                  </a:moveTo>
                  <a:lnTo>
                    <a:pt x="1109321" y="0"/>
                  </a:lnTo>
                  <a:cubicBezTo>
                    <a:pt x="1127079" y="0"/>
                    <a:pt x="1141474" y="14396"/>
                    <a:pt x="1141474" y="32154"/>
                  </a:cubicBezTo>
                  <a:lnTo>
                    <a:pt x="1141474" y="316553"/>
                  </a:lnTo>
                  <a:cubicBezTo>
                    <a:pt x="1141474" y="334311"/>
                    <a:pt x="1127079" y="348706"/>
                    <a:pt x="1109321" y="348706"/>
                  </a:cubicBezTo>
                  <a:lnTo>
                    <a:pt x="32154" y="348706"/>
                  </a:lnTo>
                  <a:cubicBezTo>
                    <a:pt x="14396" y="348706"/>
                    <a:pt x="0" y="334311"/>
                    <a:pt x="0" y="316553"/>
                  </a:cubicBezTo>
                  <a:lnTo>
                    <a:pt x="0" y="32154"/>
                  </a:lnTo>
                  <a:cubicBezTo>
                    <a:pt x="0" y="14396"/>
                    <a:pt x="14396" y="0"/>
                    <a:pt x="32154" y="0"/>
                  </a:cubicBezTo>
                  <a:close/>
                </a:path>
              </a:pathLst>
            </a:custGeom>
            <a:solidFill>
              <a:srgbClr val="185321"/>
            </a:solidFill>
          </p:spPr>
        </p:sp>
        <p:sp>
          <p:nvSpPr>
            <p:cNvPr id="41" name="TextBox 41"/>
            <p:cNvSpPr txBox="1"/>
            <p:nvPr/>
          </p:nvSpPr>
          <p:spPr>
            <a:xfrm>
              <a:off x="0" y="-47625"/>
              <a:ext cx="1141474" cy="396331"/>
            </a:xfrm>
            <a:prstGeom prst="rect">
              <a:avLst/>
            </a:prstGeom>
          </p:spPr>
          <p:txBody>
            <a:bodyPr lIns="50800" tIns="50800" rIns="50800" bIns="50800" rtlCol="0" anchor="ctr"/>
            <a:lstStyle/>
            <a:p>
              <a:pPr algn="ctr">
                <a:lnSpc>
                  <a:spcPts val="2940"/>
                </a:lnSpc>
              </a:pPr>
            </a:p>
          </p:txBody>
        </p:sp>
      </p:grpSp>
      <p:grpSp>
        <p:nvGrpSpPr>
          <p:cNvPr id="42" name="Group 42"/>
          <p:cNvGrpSpPr/>
          <p:nvPr/>
        </p:nvGrpSpPr>
        <p:grpSpPr>
          <a:xfrm rot="0">
            <a:off x="12491479" y="6213671"/>
            <a:ext cx="4334035" cy="1323995"/>
            <a:chOff x="0" y="0"/>
            <a:chExt cx="1141474" cy="348706"/>
          </a:xfrm>
        </p:grpSpPr>
        <p:sp>
          <p:nvSpPr>
            <p:cNvPr id="43" name="Freeform 43"/>
            <p:cNvSpPr/>
            <p:nvPr/>
          </p:nvSpPr>
          <p:spPr>
            <a:xfrm>
              <a:off x="0" y="0"/>
              <a:ext cx="1141474" cy="348706"/>
            </a:xfrm>
            <a:custGeom>
              <a:avLst/>
              <a:gdLst/>
              <a:ahLst/>
              <a:cxnLst/>
              <a:rect l="l" t="t" r="r" b="b"/>
              <a:pathLst>
                <a:path w="1141474" h="348706">
                  <a:moveTo>
                    <a:pt x="32154" y="0"/>
                  </a:moveTo>
                  <a:lnTo>
                    <a:pt x="1109321" y="0"/>
                  </a:lnTo>
                  <a:cubicBezTo>
                    <a:pt x="1127079" y="0"/>
                    <a:pt x="1141474" y="14396"/>
                    <a:pt x="1141474" y="32154"/>
                  </a:cubicBezTo>
                  <a:lnTo>
                    <a:pt x="1141474" y="316553"/>
                  </a:lnTo>
                  <a:cubicBezTo>
                    <a:pt x="1141474" y="334311"/>
                    <a:pt x="1127079" y="348706"/>
                    <a:pt x="1109321" y="348706"/>
                  </a:cubicBezTo>
                  <a:lnTo>
                    <a:pt x="32154" y="348706"/>
                  </a:lnTo>
                  <a:cubicBezTo>
                    <a:pt x="14396" y="348706"/>
                    <a:pt x="0" y="334311"/>
                    <a:pt x="0" y="316553"/>
                  </a:cubicBezTo>
                  <a:lnTo>
                    <a:pt x="0" y="32154"/>
                  </a:lnTo>
                  <a:cubicBezTo>
                    <a:pt x="0" y="14396"/>
                    <a:pt x="14396" y="0"/>
                    <a:pt x="32154" y="0"/>
                  </a:cubicBezTo>
                  <a:close/>
                </a:path>
              </a:pathLst>
            </a:custGeom>
            <a:solidFill>
              <a:srgbClr val="185321"/>
            </a:solidFill>
          </p:spPr>
        </p:sp>
        <p:sp>
          <p:nvSpPr>
            <p:cNvPr id="44" name="TextBox 44"/>
            <p:cNvSpPr txBox="1"/>
            <p:nvPr/>
          </p:nvSpPr>
          <p:spPr>
            <a:xfrm>
              <a:off x="0" y="-47625"/>
              <a:ext cx="1141474" cy="396331"/>
            </a:xfrm>
            <a:prstGeom prst="rect">
              <a:avLst/>
            </a:prstGeom>
          </p:spPr>
          <p:txBody>
            <a:bodyPr lIns="50800" tIns="50800" rIns="50800" bIns="50800" rtlCol="0" anchor="ctr"/>
            <a:lstStyle/>
            <a:p>
              <a:pPr algn="ctr">
                <a:lnSpc>
                  <a:spcPts val="2940"/>
                </a:lnSpc>
              </a:pPr>
            </a:p>
          </p:txBody>
        </p:sp>
      </p:grpSp>
      <p:grpSp>
        <p:nvGrpSpPr>
          <p:cNvPr id="45" name="Group 45"/>
          <p:cNvGrpSpPr/>
          <p:nvPr/>
        </p:nvGrpSpPr>
        <p:grpSpPr>
          <a:xfrm rot="0">
            <a:off x="12491479" y="8213941"/>
            <a:ext cx="4334035" cy="1323995"/>
            <a:chOff x="0" y="0"/>
            <a:chExt cx="1141474" cy="348706"/>
          </a:xfrm>
        </p:grpSpPr>
        <p:sp>
          <p:nvSpPr>
            <p:cNvPr id="46" name="Freeform 46"/>
            <p:cNvSpPr/>
            <p:nvPr/>
          </p:nvSpPr>
          <p:spPr>
            <a:xfrm>
              <a:off x="0" y="0"/>
              <a:ext cx="1141474" cy="348706"/>
            </a:xfrm>
            <a:custGeom>
              <a:avLst/>
              <a:gdLst/>
              <a:ahLst/>
              <a:cxnLst/>
              <a:rect l="l" t="t" r="r" b="b"/>
              <a:pathLst>
                <a:path w="1141474" h="348706">
                  <a:moveTo>
                    <a:pt x="32154" y="0"/>
                  </a:moveTo>
                  <a:lnTo>
                    <a:pt x="1109321" y="0"/>
                  </a:lnTo>
                  <a:cubicBezTo>
                    <a:pt x="1127079" y="0"/>
                    <a:pt x="1141474" y="14396"/>
                    <a:pt x="1141474" y="32154"/>
                  </a:cubicBezTo>
                  <a:lnTo>
                    <a:pt x="1141474" y="316553"/>
                  </a:lnTo>
                  <a:cubicBezTo>
                    <a:pt x="1141474" y="334311"/>
                    <a:pt x="1127079" y="348706"/>
                    <a:pt x="1109321" y="348706"/>
                  </a:cubicBezTo>
                  <a:lnTo>
                    <a:pt x="32154" y="348706"/>
                  </a:lnTo>
                  <a:cubicBezTo>
                    <a:pt x="14396" y="348706"/>
                    <a:pt x="0" y="334311"/>
                    <a:pt x="0" y="316553"/>
                  </a:cubicBezTo>
                  <a:lnTo>
                    <a:pt x="0" y="32154"/>
                  </a:lnTo>
                  <a:cubicBezTo>
                    <a:pt x="0" y="14396"/>
                    <a:pt x="14396" y="0"/>
                    <a:pt x="32154" y="0"/>
                  </a:cubicBezTo>
                  <a:close/>
                </a:path>
              </a:pathLst>
            </a:custGeom>
            <a:solidFill>
              <a:srgbClr val="185321"/>
            </a:solidFill>
          </p:spPr>
        </p:sp>
        <p:sp>
          <p:nvSpPr>
            <p:cNvPr id="47" name="TextBox 47"/>
            <p:cNvSpPr txBox="1"/>
            <p:nvPr/>
          </p:nvSpPr>
          <p:spPr>
            <a:xfrm>
              <a:off x="0" y="-47625"/>
              <a:ext cx="1141474" cy="396331"/>
            </a:xfrm>
            <a:prstGeom prst="rect">
              <a:avLst/>
            </a:prstGeom>
          </p:spPr>
          <p:txBody>
            <a:bodyPr lIns="50800" tIns="50800" rIns="50800" bIns="50800" rtlCol="0" anchor="ctr"/>
            <a:lstStyle/>
            <a:p>
              <a:pPr algn="ctr">
                <a:lnSpc>
                  <a:spcPts val="2940"/>
                </a:lnSpc>
              </a:pPr>
            </a:p>
          </p:txBody>
        </p:sp>
      </p:grpSp>
      <p:sp>
        <p:nvSpPr>
          <p:cNvPr id="48" name="TextBox 48"/>
          <p:cNvSpPr txBox="1"/>
          <p:nvPr/>
        </p:nvSpPr>
        <p:spPr>
          <a:xfrm>
            <a:off x="12491479" y="4428079"/>
            <a:ext cx="4334035" cy="1109317"/>
          </a:xfrm>
          <a:prstGeom prst="rect">
            <a:avLst/>
          </a:prstGeom>
        </p:spPr>
        <p:txBody>
          <a:bodyPr lIns="0" tIns="0" rIns="0" bIns="0" rtlCol="0" anchor="t">
            <a:spAutoFit/>
          </a:bodyPr>
          <a:lstStyle/>
          <a:p>
            <a:pPr algn="ctr">
              <a:lnSpc>
                <a:spcPts val="4480"/>
              </a:lnSpc>
            </a:pPr>
            <a:r>
              <a:rPr lang="en-US" sz="3200" b="1">
                <a:solidFill>
                  <a:srgbClr val="FDFDFD"/>
                </a:solidFill>
                <a:latin typeface="Inter Bold" panose="020B0802030000000004"/>
                <a:ea typeface="Inter Bold" panose="020B0802030000000004"/>
                <a:cs typeface="Inter Bold" panose="020B0802030000000004"/>
                <a:sym typeface="Inter Bold" panose="020B0802030000000004"/>
              </a:rPr>
              <a:t>Feature </a:t>
            </a:r>
            <a:endParaRPr lang="en-US" sz="3200" b="1">
              <a:solidFill>
                <a:srgbClr val="FDFDFD"/>
              </a:solidFill>
              <a:latin typeface="Inter Bold" panose="020B0802030000000004"/>
              <a:ea typeface="Inter Bold" panose="020B0802030000000004"/>
              <a:cs typeface="Inter Bold" panose="020B0802030000000004"/>
              <a:sym typeface="Inter Bold" panose="020B0802030000000004"/>
            </a:endParaRPr>
          </a:p>
          <a:p>
            <a:pPr algn="ctr">
              <a:lnSpc>
                <a:spcPts val="4480"/>
              </a:lnSpc>
              <a:spcBef>
                <a:spcPct val="0"/>
              </a:spcBef>
            </a:pPr>
            <a:r>
              <a:rPr lang="en-US" sz="3200" b="1">
                <a:solidFill>
                  <a:srgbClr val="FDFDFD"/>
                </a:solidFill>
                <a:latin typeface="Inter Bold" panose="020B0802030000000004"/>
                <a:ea typeface="Inter Bold" panose="020B0802030000000004"/>
                <a:cs typeface="Inter Bold" panose="020B0802030000000004"/>
                <a:sym typeface="Inter Bold" panose="020B0802030000000004"/>
              </a:rPr>
              <a:t>Engineering</a:t>
            </a:r>
            <a:endParaRPr lang="en-US" sz="3200" b="1">
              <a:solidFill>
                <a:srgbClr val="FDFDFD"/>
              </a:solidFill>
              <a:latin typeface="Inter Bold" panose="020B0802030000000004"/>
              <a:ea typeface="Inter Bold" panose="020B0802030000000004"/>
              <a:cs typeface="Inter Bold" panose="020B0802030000000004"/>
              <a:sym typeface="Inter Bold" panose="020B0802030000000004"/>
            </a:endParaRPr>
          </a:p>
        </p:txBody>
      </p:sp>
      <p:sp>
        <p:nvSpPr>
          <p:cNvPr id="49" name="TextBox 49"/>
          <p:cNvSpPr txBox="1"/>
          <p:nvPr/>
        </p:nvSpPr>
        <p:spPr>
          <a:xfrm>
            <a:off x="12491479" y="6551393"/>
            <a:ext cx="4334035" cy="547355"/>
          </a:xfrm>
          <a:prstGeom prst="rect">
            <a:avLst/>
          </a:prstGeom>
        </p:spPr>
        <p:txBody>
          <a:bodyPr lIns="0" tIns="0" rIns="0" bIns="0" rtlCol="0" anchor="t">
            <a:spAutoFit/>
          </a:bodyPr>
          <a:lstStyle/>
          <a:p>
            <a:pPr algn="ctr">
              <a:lnSpc>
                <a:spcPts val="4480"/>
              </a:lnSpc>
              <a:spcBef>
                <a:spcPct val="0"/>
              </a:spcBef>
            </a:pPr>
            <a:r>
              <a:rPr lang="en-US" sz="3200" b="1">
                <a:solidFill>
                  <a:srgbClr val="FDFDFD"/>
                </a:solidFill>
                <a:latin typeface="Inter Bold" panose="020B0802030000000004"/>
                <a:ea typeface="Inter Bold" panose="020B0802030000000004"/>
                <a:cs typeface="Inter Bold" panose="020B0802030000000004"/>
                <a:sym typeface="Inter Bold" panose="020B0802030000000004"/>
              </a:rPr>
              <a:t>Model Training</a:t>
            </a:r>
            <a:endParaRPr lang="en-US" sz="3200" b="1">
              <a:solidFill>
                <a:srgbClr val="FDFDFD"/>
              </a:solidFill>
              <a:latin typeface="Inter Bold" panose="020B0802030000000004"/>
              <a:ea typeface="Inter Bold" panose="020B0802030000000004"/>
              <a:cs typeface="Inter Bold" panose="020B0802030000000004"/>
              <a:sym typeface="Inter Bold" panose="020B0802030000000004"/>
            </a:endParaRPr>
          </a:p>
        </p:txBody>
      </p:sp>
      <p:sp>
        <p:nvSpPr>
          <p:cNvPr id="50" name="TextBox 50"/>
          <p:cNvSpPr txBox="1"/>
          <p:nvPr/>
        </p:nvSpPr>
        <p:spPr>
          <a:xfrm>
            <a:off x="12524429" y="8328241"/>
            <a:ext cx="4334035" cy="1109317"/>
          </a:xfrm>
          <a:prstGeom prst="rect">
            <a:avLst/>
          </a:prstGeom>
        </p:spPr>
        <p:txBody>
          <a:bodyPr lIns="0" tIns="0" rIns="0" bIns="0" rtlCol="0" anchor="t">
            <a:spAutoFit/>
          </a:bodyPr>
          <a:lstStyle/>
          <a:p>
            <a:pPr algn="ctr">
              <a:lnSpc>
                <a:spcPts val="4480"/>
              </a:lnSpc>
              <a:spcBef>
                <a:spcPct val="0"/>
              </a:spcBef>
            </a:pPr>
            <a:r>
              <a:rPr lang="en-US" sz="3200" b="1">
                <a:solidFill>
                  <a:srgbClr val="FDFDFD"/>
                </a:solidFill>
                <a:latin typeface="Inter Bold" panose="020B0802030000000004"/>
                <a:ea typeface="Inter Bold" panose="020B0802030000000004"/>
                <a:cs typeface="Inter Bold" panose="020B0802030000000004"/>
                <a:sym typeface="Inter Bold" panose="020B0802030000000004"/>
              </a:rPr>
              <a:t> Deploy Forecasting Model</a:t>
            </a:r>
            <a:endParaRPr lang="en-US" sz="3200" b="1">
              <a:solidFill>
                <a:srgbClr val="FDFDFD"/>
              </a:solidFill>
              <a:latin typeface="Inter Bold" panose="020B0802030000000004"/>
              <a:ea typeface="Inter Bold" panose="020B0802030000000004"/>
              <a:cs typeface="Inter Bold" panose="020B0802030000000004"/>
              <a:sym typeface="Inter Bold" panose="020B0802030000000004"/>
            </a:endParaRPr>
          </a:p>
        </p:txBody>
      </p:sp>
      <p:grpSp>
        <p:nvGrpSpPr>
          <p:cNvPr id="51" name="Group 51"/>
          <p:cNvGrpSpPr/>
          <p:nvPr/>
        </p:nvGrpSpPr>
        <p:grpSpPr>
          <a:xfrm rot="0">
            <a:off x="6719168" y="1854620"/>
            <a:ext cx="4334035" cy="1639449"/>
            <a:chOff x="0" y="0"/>
            <a:chExt cx="1141474" cy="431789"/>
          </a:xfrm>
        </p:grpSpPr>
        <p:sp>
          <p:nvSpPr>
            <p:cNvPr id="52" name="Freeform 52"/>
            <p:cNvSpPr/>
            <p:nvPr/>
          </p:nvSpPr>
          <p:spPr>
            <a:xfrm>
              <a:off x="0" y="0"/>
              <a:ext cx="1141474" cy="431789"/>
            </a:xfrm>
            <a:custGeom>
              <a:avLst/>
              <a:gdLst/>
              <a:ahLst/>
              <a:cxnLst/>
              <a:rect l="l" t="t" r="r" b="b"/>
              <a:pathLst>
                <a:path w="1141474" h="431789">
                  <a:moveTo>
                    <a:pt x="32154" y="0"/>
                  </a:moveTo>
                  <a:lnTo>
                    <a:pt x="1109321" y="0"/>
                  </a:lnTo>
                  <a:cubicBezTo>
                    <a:pt x="1127079" y="0"/>
                    <a:pt x="1141474" y="14396"/>
                    <a:pt x="1141474" y="32154"/>
                  </a:cubicBezTo>
                  <a:lnTo>
                    <a:pt x="1141474" y="399635"/>
                  </a:lnTo>
                  <a:cubicBezTo>
                    <a:pt x="1141474" y="417393"/>
                    <a:pt x="1127079" y="431789"/>
                    <a:pt x="1109321" y="431789"/>
                  </a:cubicBezTo>
                  <a:lnTo>
                    <a:pt x="32154" y="431789"/>
                  </a:lnTo>
                  <a:cubicBezTo>
                    <a:pt x="14396" y="431789"/>
                    <a:pt x="0" y="417393"/>
                    <a:pt x="0" y="399635"/>
                  </a:cubicBezTo>
                  <a:lnTo>
                    <a:pt x="0" y="32154"/>
                  </a:lnTo>
                  <a:cubicBezTo>
                    <a:pt x="0" y="14396"/>
                    <a:pt x="14396" y="0"/>
                    <a:pt x="32154" y="0"/>
                  </a:cubicBezTo>
                  <a:close/>
                </a:path>
              </a:pathLst>
            </a:custGeom>
            <a:solidFill>
              <a:srgbClr val="185321"/>
            </a:solidFill>
          </p:spPr>
        </p:sp>
        <p:sp>
          <p:nvSpPr>
            <p:cNvPr id="53" name="TextBox 53"/>
            <p:cNvSpPr txBox="1"/>
            <p:nvPr/>
          </p:nvSpPr>
          <p:spPr>
            <a:xfrm>
              <a:off x="0" y="-47625"/>
              <a:ext cx="1141474" cy="479414"/>
            </a:xfrm>
            <a:prstGeom prst="rect">
              <a:avLst/>
            </a:prstGeom>
          </p:spPr>
          <p:txBody>
            <a:bodyPr lIns="50800" tIns="50800" rIns="50800" bIns="50800" rtlCol="0" anchor="ctr"/>
            <a:lstStyle/>
            <a:p>
              <a:pPr algn="ctr">
                <a:lnSpc>
                  <a:spcPts val="2940"/>
                </a:lnSpc>
              </a:pPr>
            </a:p>
          </p:txBody>
        </p:sp>
      </p:grpSp>
      <p:sp>
        <p:nvSpPr>
          <p:cNvPr id="54" name="TextBox 54"/>
          <p:cNvSpPr txBox="1"/>
          <p:nvPr/>
        </p:nvSpPr>
        <p:spPr>
          <a:xfrm>
            <a:off x="6892798" y="2018838"/>
            <a:ext cx="3950917" cy="1253862"/>
          </a:xfrm>
          <a:prstGeom prst="rect">
            <a:avLst/>
          </a:prstGeom>
        </p:spPr>
        <p:txBody>
          <a:bodyPr lIns="0" tIns="0" rIns="0" bIns="0" rtlCol="0" anchor="t">
            <a:spAutoFit/>
          </a:bodyPr>
          <a:lstStyle/>
          <a:p>
            <a:pPr algn="ctr">
              <a:lnSpc>
                <a:spcPts val="3335"/>
              </a:lnSpc>
              <a:spcBef>
                <a:spcPct val="0"/>
              </a:spcBef>
            </a:pPr>
            <a:r>
              <a:rPr lang="en-US" sz="2385" b="1">
                <a:solidFill>
                  <a:srgbClr val="FDFDFD"/>
                </a:solidFill>
                <a:latin typeface="Inter Bold" panose="020B0802030000000004"/>
                <a:ea typeface="Inter Bold" panose="020B0802030000000004"/>
                <a:cs typeface="Inter Bold" panose="020B0802030000000004"/>
                <a:sym typeface="Inter Bold" panose="020B0802030000000004"/>
              </a:rPr>
              <a:t>Phase 2: Model 1</a:t>
            </a:r>
            <a:endParaRPr lang="en-US" sz="2385" b="1">
              <a:solidFill>
                <a:srgbClr val="FDFDFD"/>
              </a:solidFill>
              <a:latin typeface="Inter Bold" panose="020B0802030000000004"/>
              <a:ea typeface="Inter Bold" panose="020B0802030000000004"/>
              <a:cs typeface="Inter Bold" panose="020B0802030000000004"/>
              <a:sym typeface="Inter Bold" panose="020B0802030000000004"/>
            </a:endParaRPr>
          </a:p>
          <a:p>
            <a:pPr algn="ctr">
              <a:lnSpc>
                <a:spcPts val="3335"/>
              </a:lnSpc>
              <a:spcBef>
                <a:spcPct val="0"/>
              </a:spcBef>
            </a:pPr>
            <a:r>
              <a:rPr lang="en-US" sz="2385" b="1">
                <a:solidFill>
                  <a:srgbClr val="FDFDFD"/>
                </a:solidFill>
                <a:latin typeface="Inter Bold" panose="020B0802030000000004"/>
                <a:ea typeface="Inter Bold" panose="020B0802030000000004"/>
                <a:cs typeface="Inter Bold" panose="020B0802030000000004"/>
                <a:sym typeface="Inter Bold" panose="020B0802030000000004"/>
              </a:rPr>
              <a:t>Real-Time Disease Detection </a:t>
            </a:r>
            <a:endParaRPr lang="en-US" sz="2385" b="1">
              <a:solidFill>
                <a:srgbClr val="FDFDFD"/>
              </a:solidFill>
              <a:latin typeface="Inter Bold" panose="020B0802030000000004"/>
              <a:ea typeface="Inter Bold" panose="020B0802030000000004"/>
              <a:cs typeface="Inter Bold" panose="020B0802030000000004"/>
              <a:sym typeface="Inter Bold" panose="020B08020300000000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rot="0">
            <a:off x="4469193" y="1028700"/>
            <a:ext cx="9349615" cy="6673596"/>
            <a:chOff x="0" y="0"/>
            <a:chExt cx="2462450" cy="1757655"/>
          </a:xfrm>
        </p:grpSpPr>
        <p:sp>
          <p:nvSpPr>
            <p:cNvPr id="3" name="Freeform 3"/>
            <p:cNvSpPr/>
            <p:nvPr/>
          </p:nvSpPr>
          <p:spPr>
            <a:xfrm>
              <a:off x="0" y="0"/>
              <a:ext cx="2462450" cy="1757655"/>
            </a:xfrm>
            <a:custGeom>
              <a:avLst/>
              <a:gdLst/>
              <a:ahLst/>
              <a:cxnLst/>
              <a:rect l="l" t="t" r="r" b="b"/>
              <a:pathLst>
                <a:path w="2462450" h="1757655">
                  <a:moveTo>
                    <a:pt x="56307" y="0"/>
                  </a:moveTo>
                  <a:lnTo>
                    <a:pt x="2406143" y="0"/>
                  </a:lnTo>
                  <a:cubicBezTo>
                    <a:pt x="2421076" y="0"/>
                    <a:pt x="2435398" y="5932"/>
                    <a:pt x="2445958" y="16492"/>
                  </a:cubicBezTo>
                  <a:cubicBezTo>
                    <a:pt x="2456518" y="27052"/>
                    <a:pt x="2462450" y="41374"/>
                    <a:pt x="2462450" y="56307"/>
                  </a:cubicBezTo>
                  <a:lnTo>
                    <a:pt x="2462450" y="1701348"/>
                  </a:lnTo>
                  <a:cubicBezTo>
                    <a:pt x="2462450" y="1716281"/>
                    <a:pt x="2456518" y="1730603"/>
                    <a:pt x="2445958" y="1741163"/>
                  </a:cubicBezTo>
                  <a:cubicBezTo>
                    <a:pt x="2435398" y="1751723"/>
                    <a:pt x="2421076" y="1757655"/>
                    <a:pt x="2406143" y="1757655"/>
                  </a:cubicBezTo>
                  <a:lnTo>
                    <a:pt x="56307" y="1757655"/>
                  </a:lnTo>
                  <a:cubicBezTo>
                    <a:pt x="41374" y="1757655"/>
                    <a:pt x="27052" y="1751723"/>
                    <a:pt x="16492" y="1741163"/>
                  </a:cubicBezTo>
                  <a:cubicBezTo>
                    <a:pt x="5932" y="1730603"/>
                    <a:pt x="0" y="1716281"/>
                    <a:pt x="0" y="1701348"/>
                  </a:cubicBezTo>
                  <a:lnTo>
                    <a:pt x="0" y="56307"/>
                  </a:lnTo>
                  <a:cubicBezTo>
                    <a:pt x="0" y="41374"/>
                    <a:pt x="5932" y="27052"/>
                    <a:pt x="16492" y="16492"/>
                  </a:cubicBezTo>
                  <a:cubicBezTo>
                    <a:pt x="27052" y="5932"/>
                    <a:pt x="41374" y="0"/>
                    <a:pt x="56307" y="0"/>
                  </a:cubicBezTo>
                  <a:close/>
                </a:path>
              </a:pathLst>
            </a:custGeom>
            <a:solidFill>
              <a:srgbClr val="E8F0DB"/>
            </a:solidFill>
            <a:ln cap="rnd">
              <a:noFill/>
              <a:prstDash val="solid"/>
              <a:round/>
            </a:ln>
          </p:spPr>
        </p:sp>
        <p:sp>
          <p:nvSpPr>
            <p:cNvPr id="4" name="TextBox 4"/>
            <p:cNvSpPr txBox="1"/>
            <p:nvPr/>
          </p:nvSpPr>
          <p:spPr>
            <a:xfrm>
              <a:off x="0" y="-47625"/>
              <a:ext cx="2462450" cy="1805280"/>
            </a:xfrm>
            <a:prstGeom prst="rect">
              <a:avLst/>
            </a:prstGeom>
          </p:spPr>
          <p:txBody>
            <a:bodyPr lIns="50800" tIns="50800" rIns="50800" bIns="50800" rtlCol="0" anchor="ctr"/>
            <a:lstStyle/>
            <a:p>
              <a:pPr algn="ctr">
                <a:lnSpc>
                  <a:spcPts val="2940"/>
                </a:lnSpc>
              </a:pPr>
            </a:p>
          </p:txBody>
        </p:sp>
      </p:grpSp>
      <p:sp>
        <p:nvSpPr>
          <p:cNvPr id="5" name="TextBox 5"/>
          <p:cNvSpPr txBox="1"/>
          <p:nvPr/>
        </p:nvSpPr>
        <p:spPr>
          <a:xfrm>
            <a:off x="5732621" y="2579007"/>
            <a:ext cx="6822759" cy="3569428"/>
          </a:xfrm>
          <a:prstGeom prst="rect">
            <a:avLst/>
          </a:prstGeom>
        </p:spPr>
        <p:txBody>
          <a:bodyPr lIns="0" tIns="0" rIns="0" bIns="0" rtlCol="0" anchor="t">
            <a:spAutoFit/>
          </a:bodyPr>
          <a:lstStyle/>
          <a:p>
            <a:pPr marL="0" lvl="0" indent="0" algn="ctr">
              <a:lnSpc>
                <a:spcPts val="13700"/>
              </a:lnSpc>
            </a:pPr>
            <a:r>
              <a:rPr lang="en-US" sz="13835" b="1" u="none" strike="noStrike">
                <a:solidFill>
                  <a:srgbClr val="182D1B"/>
                </a:solidFill>
                <a:latin typeface="Bernoru" panose="00000A00000000000000"/>
                <a:ea typeface="Bernoru" panose="00000A00000000000000"/>
                <a:cs typeface="Bernoru" panose="00000A00000000000000"/>
                <a:sym typeface="Bernoru" panose="00000A00000000000000"/>
              </a:rPr>
              <a:t>THANK YOU</a:t>
            </a:r>
            <a:endParaRPr lang="en-US" sz="13835" b="1" u="none" strike="noStrike">
              <a:solidFill>
                <a:srgbClr val="182D1B"/>
              </a:solidFill>
              <a:latin typeface="Bernoru" panose="00000A00000000000000"/>
              <a:ea typeface="Bernoru" panose="00000A00000000000000"/>
              <a:cs typeface="Bernoru" panose="00000A00000000000000"/>
              <a:sym typeface="Bernoru" panose="00000A00000000000000"/>
            </a:endParaRPr>
          </a:p>
        </p:txBody>
      </p:sp>
      <p:grpSp>
        <p:nvGrpSpPr>
          <p:cNvPr id="6" name="Group 6"/>
          <p:cNvGrpSpPr/>
          <p:nvPr/>
        </p:nvGrpSpPr>
        <p:grpSpPr>
          <a:xfrm rot="0">
            <a:off x="0" y="7200900"/>
            <a:ext cx="18288000" cy="3086100"/>
            <a:chOff x="0" y="0"/>
            <a:chExt cx="4816593" cy="812800"/>
          </a:xfrm>
        </p:grpSpPr>
        <p:sp>
          <p:nvSpPr>
            <p:cNvPr id="7" name="Freeform 7"/>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8B9E69"/>
            </a:solidFill>
          </p:spPr>
        </p:sp>
        <p:sp>
          <p:nvSpPr>
            <p:cNvPr id="8" name="TextBox 8"/>
            <p:cNvSpPr txBox="1"/>
            <p:nvPr/>
          </p:nvSpPr>
          <p:spPr>
            <a:xfrm>
              <a:off x="0" y="-47625"/>
              <a:ext cx="4816593" cy="860425"/>
            </a:xfrm>
            <a:prstGeom prst="rect">
              <a:avLst/>
            </a:prstGeom>
          </p:spPr>
          <p:txBody>
            <a:bodyPr lIns="50800" tIns="50800" rIns="50800" bIns="50800" rtlCol="0" anchor="ctr"/>
            <a:lstStyle/>
            <a:p>
              <a:pPr algn="ctr">
                <a:lnSpc>
                  <a:spcPts val="2940"/>
                </a:lnSpc>
              </a:pPr>
            </a:p>
          </p:txBody>
        </p:sp>
      </p:grpSp>
      <p:sp>
        <p:nvSpPr>
          <p:cNvPr id="9" name="Freeform 9"/>
          <p:cNvSpPr/>
          <p:nvPr/>
        </p:nvSpPr>
        <p:spPr>
          <a:xfrm flipH="1">
            <a:off x="0" y="4230339"/>
            <a:ext cx="2970561" cy="2970561"/>
          </a:xfrm>
          <a:custGeom>
            <a:avLst/>
            <a:gdLst/>
            <a:ahLst/>
            <a:cxnLst/>
            <a:rect l="l" t="t" r="r" b="b"/>
            <a:pathLst>
              <a:path w="2970561" h="2970561">
                <a:moveTo>
                  <a:pt x="2970561" y="0"/>
                </a:moveTo>
                <a:lnTo>
                  <a:pt x="0" y="0"/>
                </a:lnTo>
                <a:lnTo>
                  <a:pt x="0" y="2970561"/>
                </a:lnTo>
                <a:lnTo>
                  <a:pt x="2970561" y="2970561"/>
                </a:lnTo>
                <a:lnTo>
                  <a:pt x="2970561" y="0"/>
                </a:lnTo>
                <a:close/>
              </a:path>
            </a:pathLst>
          </a:custGeom>
          <a:blipFill>
            <a:blip r:embed="rId1">
              <a:extLst>
                <a:ext uri="{96DAC541-7B7A-43D3-8B79-37D633B846F1}">
                  <asvg:svgBlip xmlns:asvg="http://schemas.microsoft.com/office/drawing/2016/SVG/main" r:embed="rId2"/>
                </a:ext>
              </a:extLst>
            </a:blip>
            <a:stretch>
              <a:fillRect/>
            </a:stretch>
          </a:blipFill>
          <a:ln cap="sq">
            <a:noFill/>
            <a:prstDash val="solid"/>
            <a:miter/>
          </a:ln>
        </p:spPr>
      </p:sp>
      <p:sp>
        <p:nvSpPr>
          <p:cNvPr id="10" name="Freeform 10"/>
          <p:cNvSpPr/>
          <p:nvPr/>
        </p:nvSpPr>
        <p:spPr>
          <a:xfrm>
            <a:off x="15317439" y="4230339"/>
            <a:ext cx="2970561" cy="2970561"/>
          </a:xfrm>
          <a:custGeom>
            <a:avLst/>
            <a:gdLst/>
            <a:ahLst/>
            <a:cxnLst/>
            <a:rect l="l" t="t" r="r" b="b"/>
            <a:pathLst>
              <a:path w="2970561" h="2970561">
                <a:moveTo>
                  <a:pt x="0" y="0"/>
                </a:moveTo>
                <a:lnTo>
                  <a:pt x="2970561" y="0"/>
                </a:lnTo>
                <a:lnTo>
                  <a:pt x="2970561" y="2970561"/>
                </a:lnTo>
                <a:lnTo>
                  <a:pt x="0" y="2970561"/>
                </a:lnTo>
                <a:lnTo>
                  <a:pt x="0" y="0"/>
                </a:lnTo>
                <a:close/>
              </a:path>
            </a:pathLst>
          </a:custGeom>
          <a:blipFill>
            <a:blip r:embed="rId1">
              <a:extLst>
                <a:ext uri="{96DAC541-7B7A-43D3-8B79-37D633B846F1}">
                  <asvg:svgBlip xmlns:asvg="http://schemas.microsoft.com/office/drawing/2016/SVG/main" r:embed="rId2"/>
                </a:ext>
              </a:extLst>
            </a:blip>
            <a:stretch>
              <a:fillRect/>
            </a:stretch>
          </a:blipFill>
          <a:ln cap="sq">
            <a:noFill/>
            <a:prstDash val="solid"/>
            <a:miter/>
          </a:ln>
        </p:spPr>
      </p:sp>
      <p:sp>
        <p:nvSpPr>
          <p:cNvPr id="11" name="Freeform 11"/>
          <p:cNvSpPr/>
          <p:nvPr/>
        </p:nvSpPr>
        <p:spPr>
          <a:xfrm>
            <a:off x="1028700" y="3399367"/>
            <a:ext cx="1941861" cy="289514"/>
          </a:xfrm>
          <a:custGeom>
            <a:avLst/>
            <a:gdLst/>
            <a:ahLst/>
            <a:cxnLst/>
            <a:rect l="l" t="t" r="r" b="b"/>
            <a:pathLst>
              <a:path w="1941861" h="289514">
                <a:moveTo>
                  <a:pt x="0" y="0"/>
                </a:moveTo>
                <a:lnTo>
                  <a:pt x="1941861" y="0"/>
                </a:lnTo>
                <a:lnTo>
                  <a:pt x="1941861" y="289514"/>
                </a:lnTo>
                <a:lnTo>
                  <a:pt x="0" y="28951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2" name="Freeform 12"/>
          <p:cNvSpPr/>
          <p:nvPr/>
        </p:nvSpPr>
        <p:spPr>
          <a:xfrm>
            <a:off x="15317439" y="3399367"/>
            <a:ext cx="1941861" cy="289514"/>
          </a:xfrm>
          <a:custGeom>
            <a:avLst/>
            <a:gdLst/>
            <a:ahLst/>
            <a:cxnLst/>
            <a:rect l="l" t="t" r="r" b="b"/>
            <a:pathLst>
              <a:path w="1941861" h="289514">
                <a:moveTo>
                  <a:pt x="0" y="0"/>
                </a:moveTo>
                <a:lnTo>
                  <a:pt x="1941861" y="0"/>
                </a:lnTo>
                <a:lnTo>
                  <a:pt x="1941861" y="289514"/>
                </a:lnTo>
                <a:lnTo>
                  <a:pt x="0" y="28951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3290</Words>
  <Application>WPS Presentation</Application>
  <PresentationFormat>On-screen Show (4:3)</PresentationFormat>
  <Paragraphs>88</Paragraphs>
  <Slides>7</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7</vt:i4>
      </vt:variant>
    </vt:vector>
  </HeadingPairs>
  <TitlesOfParts>
    <vt:vector size="18" baseType="lpstr">
      <vt:lpstr>Arial</vt:lpstr>
      <vt:lpstr>SimSun</vt:lpstr>
      <vt:lpstr>Wingdings</vt:lpstr>
      <vt:lpstr>Inter Bold</vt:lpstr>
      <vt:lpstr>Inter</vt:lpstr>
      <vt:lpstr>Bernoru</vt:lpstr>
      <vt:lpstr>Akzidenz-Grotesk Heavy</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Reforestation Campaign</dc:title>
  <dc:creator/>
  <cp:lastModifiedBy>Aman bugalia</cp:lastModifiedBy>
  <cp:revision>2</cp:revision>
  <dcterms:created xsi:type="dcterms:W3CDTF">2006-08-16T00:00:00Z</dcterms:created>
  <dcterms:modified xsi:type="dcterms:W3CDTF">2025-07-06T17:08:37Z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D7013BF70F424345AD05BBAF86877B5F_12</vt:lpwstr>
  </property>
  <property fmtid="{D5CDD505-2E9C-101B-9397-08002B2CF9AE}" pid="3" name="KSOProductBuildVer">
    <vt:lpwstr>2057-12.2.0.21602</vt:lpwstr>
  </property>
</Properties>
</file>